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Lst>
  <p:sldSz cy="5143500" cx="9144000"/>
  <p:notesSz cx="6858000" cy="9144000"/>
  <p:embeddedFontLst>
    <p:embeddedFont>
      <p:font typeface="Roboto"/>
      <p:regular r:id="rId245"/>
      <p:bold r:id="rId246"/>
      <p:italic r:id="rId247"/>
      <p:boldItalic r:id="rId2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248" Type="http://schemas.openxmlformats.org/officeDocument/2006/relationships/font" Target="fonts/Roboto-boldItalic.fntdata"/><Relationship Id="rId126" Type="http://schemas.openxmlformats.org/officeDocument/2006/relationships/slide" Target="slides/slide121.xml"/><Relationship Id="rId247" Type="http://schemas.openxmlformats.org/officeDocument/2006/relationships/font" Target="fonts/Roboto-italic.fntdata"/><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font" Target="fonts/Roboto-bold.fntdata"/><Relationship Id="rId124" Type="http://schemas.openxmlformats.org/officeDocument/2006/relationships/slide" Target="slides/slide119.xml"/><Relationship Id="rId245" Type="http://schemas.openxmlformats.org/officeDocument/2006/relationships/font" Target="fonts/Roboto-regular.fntdata"/><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50ecfeca9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50ecfeca9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50ecfeca9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50ecfeca9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650ecfeca9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650ecfeca9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6522d0575f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6522d0575f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6522d0575f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6522d0575f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6522d0575f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6522d0575f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6522d0575f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6522d0575f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6522d0575f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6522d0575f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6522d0575f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6522d0575f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650ecfeca9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650ecfeca9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650ecfeca9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650ecfeca9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650ecfeca9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650ecfeca9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650ecfeca9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50ecfeca9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6522d0575f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6522d0575f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6522d0575f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6522d0575f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6522d0575f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6522d0575f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6522d0575f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6522d0575f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6522d0575f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6522d0575f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6522d0575f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6522d0575f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6522d0575f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6522d0575f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63f6efc4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63f6efc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63f6efc4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63f6efc4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63f6efc49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63f6efc4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650ecfeca9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50ecfeca9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63f6efc49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63f6efc49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6522d0575f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6522d0575f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6522d0575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6522d0575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63f6efc49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63f6efc49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63f6efc49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63f6efc49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63f6efc496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63f6efc496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63f6efc496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63f6efc496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650ecfeca9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650ecfeca9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650ecfeca9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650ecfeca9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g63f6efc496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0" name="Google Shape;3110;g63f6efc496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50ecfeca9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50ecfeca9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63f6efc496_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63f6efc496_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g63f6efc496_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63f6efc496_4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63f6efc496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63f6efc496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63f6efc496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63f6efc496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63f6efc496_4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63f6efc496_4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63f6efc496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63f6efc496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63f6efc496_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63f6efc496_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63f6efc496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63f6efc496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63f6efc496_4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63f6efc496_4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63f6efc496_4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63f6efc496_4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650ecfeca9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50ecfeca9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63ff208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63ff208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63ff2084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63ff2084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63ff2084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63ff2084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63ff20844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63ff20844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g63ff20844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63ff20844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63ff20844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63ff20844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7" name="Shape 3347"/>
        <p:cNvGrpSpPr/>
        <p:nvPr/>
      </p:nvGrpSpPr>
      <p:grpSpPr>
        <a:xfrm>
          <a:off x="0" y="0"/>
          <a:ext cx="0" cy="0"/>
          <a:chOff x="0" y="0"/>
          <a:chExt cx="0" cy="0"/>
        </a:xfrm>
      </p:grpSpPr>
      <p:sp>
        <p:nvSpPr>
          <p:cNvPr id="3348" name="Google Shape;3348;g63ff20844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9" name="Google Shape;3349;g63ff20844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63ff20844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8" name="Google Shape;3368;g63ff20844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63ff20844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63ff20844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63ff20844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63ff20844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50ecfeca9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50ecfeca9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g63ff20844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9" name="Google Shape;3479;g63ff20844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63ff20844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63ff20844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63ff20844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63ff20844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0" name="Shape 3610"/>
        <p:cNvGrpSpPr/>
        <p:nvPr/>
      </p:nvGrpSpPr>
      <p:grpSpPr>
        <a:xfrm>
          <a:off x="0" y="0"/>
          <a:ext cx="0" cy="0"/>
          <a:chOff x="0" y="0"/>
          <a:chExt cx="0" cy="0"/>
        </a:xfrm>
      </p:grpSpPr>
      <p:sp>
        <p:nvSpPr>
          <p:cNvPr id="3611" name="Google Shape;3611;g63f6efc496_4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2" name="Google Shape;3612;g63f6efc496_4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9" name="Shape 3639"/>
        <p:cNvGrpSpPr/>
        <p:nvPr/>
      </p:nvGrpSpPr>
      <p:grpSpPr>
        <a:xfrm>
          <a:off x="0" y="0"/>
          <a:ext cx="0" cy="0"/>
          <a:chOff x="0" y="0"/>
          <a:chExt cx="0" cy="0"/>
        </a:xfrm>
      </p:grpSpPr>
      <p:sp>
        <p:nvSpPr>
          <p:cNvPr id="3640" name="Google Shape;3640;g63ff208445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1" name="Google Shape;3641;g63ff208445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63ff20844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63ff208445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63ff208445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63ff208445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g63ff208445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0" name="Google Shape;3730;g63ff208445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63ff20844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63ff20844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0" name="Shape 3740"/>
        <p:cNvGrpSpPr/>
        <p:nvPr/>
      </p:nvGrpSpPr>
      <p:grpSpPr>
        <a:xfrm>
          <a:off x="0" y="0"/>
          <a:ext cx="0" cy="0"/>
          <a:chOff x="0" y="0"/>
          <a:chExt cx="0" cy="0"/>
        </a:xfrm>
      </p:grpSpPr>
      <p:sp>
        <p:nvSpPr>
          <p:cNvPr id="3741" name="Google Shape;3741;g63ff208445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2" name="Google Shape;3742;g63ff208445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650ecfeca9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50ecfeca9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63ff20844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63ff20844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g63ff208445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4" name="Google Shape;3784;g63ff208445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63ff208445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63ff208445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g63ff20844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2" name="Google Shape;3852;g63ff20844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63ff208445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2" name="Google Shape;3882;g63ff208445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63ff208445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63ff208445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g63ff20844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63ff20844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63ff208445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63ff208445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g63ff208445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3" name="Google Shape;3973;g63ff208445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63ff208445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63ff208445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50ecfec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50ecfec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g63ff208445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4" name="Google Shape;4034;g63ff208445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2" name="Shape 4062"/>
        <p:cNvGrpSpPr/>
        <p:nvPr/>
      </p:nvGrpSpPr>
      <p:grpSpPr>
        <a:xfrm>
          <a:off x="0" y="0"/>
          <a:ext cx="0" cy="0"/>
          <a:chOff x="0" y="0"/>
          <a:chExt cx="0" cy="0"/>
        </a:xfrm>
      </p:grpSpPr>
      <p:sp>
        <p:nvSpPr>
          <p:cNvPr id="4063" name="Google Shape;4063;g63ff208445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4" name="Google Shape;4064;g63ff208445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63ff208445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63ff208445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g63ff208445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2" name="Google Shape;4122;g63ff208445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9" name="Shape 4149"/>
        <p:cNvGrpSpPr/>
        <p:nvPr/>
      </p:nvGrpSpPr>
      <p:grpSpPr>
        <a:xfrm>
          <a:off x="0" y="0"/>
          <a:ext cx="0" cy="0"/>
          <a:chOff x="0" y="0"/>
          <a:chExt cx="0" cy="0"/>
        </a:xfrm>
      </p:grpSpPr>
      <p:sp>
        <p:nvSpPr>
          <p:cNvPr id="4150" name="Google Shape;4150;g63ff208445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1" name="Google Shape;4151;g63ff208445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63ff208445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63ff208445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6" name="Shape 4206"/>
        <p:cNvGrpSpPr/>
        <p:nvPr/>
      </p:nvGrpSpPr>
      <p:grpSpPr>
        <a:xfrm>
          <a:off x="0" y="0"/>
          <a:ext cx="0" cy="0"/>
          <a:chOff x="0" y="0"/>
          <a:chExt cx="0" cy="0"/>
        </a:xfrm>
      </p:grpSpPr>
      <p:sp>
        <p:nvSpPr>
          <p:cNvPr id="4207" name="Google Shape;4207;g63ff208445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8" name="Google Shape;4208;g63ff208445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g63ff208445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2" name="Google Shape;4242;g63ff208445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4" name="Shape 4274"/>
        <p:cNvGrpSpPr/>
        <p:nvPr/>
      </p:nvGrpSpPr>
      <p:grpSpPr>
        <a:xfrm>
          <a:off x="0" y="0"/>
          <a:ext cx="0" cy="0"/>
          <a:chOff x="0" y="0"/>
          <a:chExt cx="0" cy="0"/>
        </a:xfrm>
      </p:grpSpPr>
      <p:sp>
        <p:nvSpPr>
          <p:cNvPr id="4275" name="Google Shape;4275;g63ff208445_0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6" name="Google Shape;4276;g63ff208445_0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9" name="Shape 4309"/>
        <p:cNvGrpSpPr/>
        <p:nvPr/>
      </p:nvGrpSpPr>
      <p:grpSpPr>
        <a:xfrm>
          <a:off x="0" y="0"/>
          <a:ext cx="0" cy="0"/>
          <a:chOff x="0" y="0"/>
          <a:chExt cx="0" cy="0"/>
        </a:xfrm>
      </p:grpSpPr>
      <p:sp>
        <p:nvSpPr>
          <p:cNvPr id="4310" name="Google Shape;4310;g63ff208445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1" name="Google Shape;4311;g63ff208445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50ecfec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50ecfec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4" name="Shape 4344"/>
        <p:cNvGrpSpPr/>
        <p:nvPr/>
      </p:nvGrpSpPr>
      <p:grpSpPr>
        <a:xfrm>
          <a:off x="0" y="0"/>
          <a:ext cx="0" cy="0"/>
          <a:chOff x="0" y="0"/>
          <a:chExt cx="0" cy="0"/>
        </a:xfrm>
      </p:grpSpPr>
      <p:sp>
        <p:nvSpPr>
          <p:cNvPr id="4345" name="Google Shape;4345;g63ff208445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6" name="Google Shape;4346;g63ff208445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g63ff208445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5" name="Google Shape;4405;g63ff208445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6" name="Shape 4436"/>
        <p:cNvGrpSpPr/>
        <p:nvPr/>
      </p:nvGrpSpPr>
      <p:grpSpPr>
        <a:xfrm>
          <a:off x="0" y="0"/>
          <a:ext cx="0" cy="0"/>
          <a:chOff x="0" y="0"/>
          <a:chExt cx="0" cy="0"/>
        </a:xfrm>
      </p:grpSpPr>
      <p:sp>
        <p:nvSpPr>
          <p:cNvPr id="4437" name="Google Shape;4437;g63ff208445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8" name="Google Shape;4438;g63ff208445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63ff208445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1" name="Google Shape;4471;g63ff208445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g63ff208445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0" name="Google Shape;4540;g63ff208445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4" name="Shape 4574"/>
        <p:cNvGrpSpPr/>
        <p:nvPr/>
      </p:nvGrpSpPr>
      <p:grpSpPr>
        <a:xfrm>
          <a:off x="0" y="0"/>
          <a:ext cx="0" cy="0"/>
          <a:chOff x="0" y="0"/>
          <a:chExt cx="0" cy="0"/>
        </a:xfrm>
      </p:grpSpPr>
      <p:sp>
        <p:nvSpPr>
          <p:cNvPr id="4575" name="Google Shape;4575;g63ff208445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6" name="Google Shape;4576;g63ff208445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0" name="Shape 4610"/>
        <p:cNvGrpSpPr/>
        <p:nvPr/>
      </p:nvGrpSpPr>
      <p:grpSpPr>
        <a:xfrm>
          <a:off x="0" y="0"/>
          <a:ext cx="0" cy="0"/>
          <a:chOff x="0" y="0"/>
          <a:chExt cx="0" cy="0"/>
        </a:xfrm>
      </p:grpSpPr>
      <p:sp>
        <p:nvSpPr>
          <p:cNvPr id="4611" name="Google Shape;4611;g63ff208445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2" name="Google Shape;4612;g63ff208445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8" name="Shape 4638"/>
        <p:cNvGrpSpPr/>
        <p:nvPr/>
      </p:nvGrpSpPr>
      <p:grpSpPr>
        <a:xfrm>
          <a:off x="0" y="0"/>
          <a:ext cx="0" cy="0"/>
          <a:chOff x="0" y="0"/>
          <a:chExt cx="0" cy="0"/>
        </a:xfrm>
      </p:grpSpPr>
      <p:sp>
        <p:nvSpPr>
          <p:cNvPr id="4639" name="Google Shape;4639;g63ff208445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0" name="Google Shape;4640;g63ff208445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63ff208445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7" name="Google Shape;4667;g63ff208445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0" name="Shape 4700"/>
        <p:cNvGrpSpPr/>
        <p:nvPr/>
      </p:nvGrpSpPr>
      <p:grpSpPr>
        <a:xfrm>
          <a:off x="0" y="0"/>
          <a:ext cx="0" cy="0"/>
          <a:chOff x="0" y="0"/>
          <a:chExt cx="0" cy="0"/>
        </a:xfrm>
      </p:grpSpPr>
      <p:sp>
        <p:nvSpPr>
          <p:cNvPr id="4701" name="Google Shape;4701;g63ff208445_0_2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2" name="Google Shape;4702;g63ff208445_0_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8" name="Shape 4798"/>
        <p:cNvGrpSpPr/>
        <p:nvPr/>
      </p:nvGrpSpPr>
      <p:grpSpPr>
        <a:xfrm>
          <a:off x="0" y="0"/>
          <a:ext cx="0" cy="0"/>
          <a:chOff x="0" y="0"/>
          <a:chExt cx="0" cy="0"/>
        </a:xfrm>
      </p:grpSpPr>
      <p:sp>
        <p:nvSpPr>
          <p:cNvPr id="4799" name="Google Shape;4799;g63ff208445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0" name="Google Shape;4800;g63ff208445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6" name="Shape 4896"/>
        <p:cNvGrpSpPr/>
        <p:nvPr/>
      </p:nvGrpSpPr>
      <p:grpSpPr>
        <a:xfrm>
          <a:off x="0" y="0"/>
          <a:ext cx="0" cy="0"/>
          <a:chOff x="0" y="0"/>
          <a:chExt cx="0" cy="0"/>
        </a:xfrm>
      </p:grpSpPr>
      <p:sp>
        <p:nvSpPr>
          <p:cNvPr id="4897" name="Google Shape;4897;g63ff208445_0_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8" name="Google Shape;4898;g63ff208445_0_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2" name="Shape 4992"/>
        <p:cNvGrpSpPr/>
        <p:nvPr/>
      </p:nvGrpSpPr>
      <p:grpSpPr>
        <a:xfrm>
          <a:off x="0" y="0"/>
          <a:ext cx="0" cy="0"/>
          <a:chOff x="0" y="0"/>
          <a:chExt cx="0" cy="0"/>
        </a:xfrm>
      </p:grpSpPr>
      <p:sp>
        <p:nvSpPr>
          <p:cNvPr id="4993" name="Google Shape;4993;g63ff208445_0_2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4" name="Google Shape;4994;g63ff208445_0_2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63ff208445_0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63ff208445_0_2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g63ff208445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1" name="Google Shape;5041;g63ff208445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8" name="Shape 5128"/>
        <p:cNvGrpSpPr/>
        <p:nvPr/>
      </p:nvGrpSpPr>
      <p:grpSpPr>
        <a:xfrm>
          <a:off x="0" y="0"/>
          <a:ext cx="0" cy="0"/>
          <a:chOff x="0" y="0"/>
          <a:chExt cx="0" cy="0"/>
        </a:xfrm>
      </p:grpSpPr>
      <p:sp>
        <p:nvSpPr>
          <p:cNvPr id="5129" name="Google Shape;5129;g6c865988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0" name="Google Shape;5130;g6c865988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8" name="Shape 5218"/>
        <p:cNvGrpSpPr/>
        <p:nvPr/>
      </p:nvGrpSpPr>
      <p:grpSpPr>
        <a:xfrm>
          <a:off x="0" y="0"/>
          <a:ext cx="0" cy="0"/>
          <a:chOff x="0" y="0"/>
          <a:chExt cx="0" cy="0"/>
        </a:xfrm>
      </p:grpSpPr>
      <p:sp>
        <p:nvSpPr>
          <p:cNvPr id="5219" name="Google Shape;5219;g6c8659881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0" name="Google Shape;5220;g6c8659881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6c865988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7" name="Google Shape;5237;g6c865988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0" name="Shape 5240"/>
        <p:cNvGrpSpPr/>
        <p:nvPr/>
      </p:nvGrpSpPr>
      <p:grpSpPr>
        <a:xfrm>
          <a:off x="0" y="0"/>
          <a:ext cx="0" cy="0"/>
          <a:chOff x="0" y="0"/>
          <a:chExt cx="0" cy="0"/>
        </a:xfrm>
      </p:grpSpPr>
      <p:sp>
        <p:nvSpPr>
          <p:cNvPr id="5241" name="Google Shape;5241;g6c8659881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2" name="Google Shape;5242;g6c8659881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g6c8659881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0" name="Google Shape;5270;g6c8659881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50ecfeca9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0ecfeca9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650ecfeca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50ecfeca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3" name="Shape 5273"/>
        <p:cNvGrpSpPr/>
        <p:nvPr/>
      </p:nvGrpSpPr>
      <p:grpSpPr>
        <a:xfrm>
          <a:off x="0" y="0"/>
          <a:ext cx="0" cy="0"/>
          <a:chOff x="0" y="0"/>
          <a:chExt cx="0" cy="0"/>
        </a:xfrm>
      </p:grpSpPr>
      <p:sp>
        <p:nvSpPr>
          <p:cNvPr id="5274" name="Google Shape;5274;g6c8659881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5" name="Google Shape;5275;g6c8659881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g6c8659881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2" name="Google Shape;5292;g6c8659881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g6c8659881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0" name="Google Shape;5310;g6c8659881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g6c8e4de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5" name="Google Shape;5315;g6c8e4de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3" name="Shape 5333"/>
        <p:cNvGrpSpPr/>
        <p:nvPr/>
      </p:nvGrpSpPr>
      <p:grpSpPr>
        <a:xfrm>
          <a:off x="0" y="0"/>
          <a:ext cx="0" cy="0"/>
          <a:chOff x="0" y="0"/>
          <a:chExt cx="0" cy="0"/>
        </a:xfrm>
      </p:grpSpPr>
      <p:sp>
        <p:nvSpPr>
          <p:cNvPr id="5334" name="Google Shape;5334;g63ff208445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5" name="Google Shape;5335;g63ff208445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6522d0575f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6522d0575f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g63ff208445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5" name="Google Shape;5345;g63ff208445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g63ff208445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2" name="Google Shape;5372;g63ff208445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7" name="Shape 5397"/>
        <p:cNvGrpSpPr/>
        <p:nvPr/>
      </p:nvGrpSpPr>
      <p:grpSpPr>
        <a:xfrm>
          <a:off x="0" y="0"/>
          <a:ext cx="0" cy="0"/>
          <a:chOff x="0" y="0"/>
          <a:chExt cx="0" cy="0"/>
        </a:xfrm>
      </p:grpSpPr>
      <p:sp>
        <p:nvSpPr>
          <p:cNvPr id="5398" name="Google Shape;5398;g63f6efc496_4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9" name="Google Shape;5399;g63f6efc496_4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9" name="Shape 5429"/>
        <p:cNvGrpSpPr/>
        <p:nvPr/>
      </p:nvGrpSpPr>
      <p:grpSpPr>
        <a:xfrm>
          <a:off x="0" y="0"/>
          <a:ext cx="0" cy="0"/>
          <a:chOff x="0" y="0"/>
          <a:chExt cx="0" cy="0"/>
        </a:xfrm>
      </p:grpSpPr>
      <p:sp>
        <p:nvSpPr>
          <p:cNvPr id="5430" name="Google Shape;5430;g63f6efc496_4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1" name="Google Shape;5431;g63f6efc496_4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650ecfeca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50ecfeca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3" name="Shape 5483"/>
        <p:cNvGrpSpPr/>
        <p:nvPr/>
      </p:nvGrpSpPr>
      <p:grpSpPr>
        <a:xfrm>
          <a:off x="0" y="0"/>
          <a:ext cx="0" cy="0"/>
          <a:chOff x="0" y="0"/>
          <a:chExt cx="0" cy="0"/>
        </a:xfrm>
      </p:grpSpPr>
      <p:sp>
        <p:nvSpPr>
          <p:cNvPr id="5484" name="Google Shape;5484;g63f6efc496_4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5" name="Google Shape;5485;g63f6efc496_4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0" name="Shape 5550"/>
        <p:cNvGrpSpPr/>
        <p:nvPr/>
      </p:nvGrpSpPr>
      <p:grpSpPr>
        <a:xfrm>
          <a:off x="0" y="0"/>
          <a:ext cx="0" cy="0"/>
          <a:chOff x="0" y="0"/>
          <a:chExt cx="0" cy="0"/>
        </a:xfrm>
      </p:grpSpPr>
      <p:sp>
        <p:nvSpPr>
          <p:cNvPr id="5551" name="Google Shape;5551;g63f6efc496_4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2" name="Google Shape;5552;g63f6efc496_4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g63ff208445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7" name="Google Shape;5577;g63ff208445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g63f6efc496_4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8" name="Google Shape;5598;g63f6efc496_4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g63f6efc496_4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1" name="Google Shape;5621;g63f6efc496_4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3" name="Shape 5623"/>
        <p:cNvGrpSpPr/>
        <p:nvPr/>
      </p:nvGrpSpPr>
      <p:grpSpPr>
        <a:xfrm>
          <a:off x="0" y="0"/>
          <a:ext cx="0" cy="0"/>
          <a:chOff x="0" y="0"/>
          <a:chExt cx="0" cy="0"/>
        </a:xfrm>
      </p:grpSpPr>
      <p:sp>
        <p:nvSpPr>
          <p:cNvPr id="5624" name="Google Shape;5624;g63f6efc496_4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5" name="Google Shape;5625;g63f6efc496_4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9" name="Shape 5629"/>
        <p:cNvGrpSpPr/>
        <p:nvPr/>
      </p:nvGrpSpPr>
      <p:grpSpPr>
        <a:xfrm>
          <a:off x="0" y="0"/>
          <a:ext cx="0" cy="0"/>
          <a:chOff x="0" y="0"/>
          <a:chExt cx="0" cy="0"/>
        </a:xfrm>
      </p:grpSpPr>
      <p:sp>
        <p:nvSpPr>
          <p:cNvPr id="5630" name="Google Shape;5630;g63f6efc496_4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1" name="Google Shape;5631;g63f6efc496_4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0" name="Shape 5640"/>
        <p:cNvGrpSpPr/>
        <p:nvPr/>
      </p:nvGrpSpPr>
      <p:grpSpPr>
        <a:xfrm>
          <a:off x="0" y="0"/>
          <a:ext cx="0" cy="0"/>
          <a:chOff x="0" y="0"/>
          <a:chExt cx="0" cy="0"/>
        </a:xfrm>
      </p:grpSpPr>
      <p:sp>
        <p:nvSpPr>
          <p:cNvPr id="5641" name="Google Shape;5641;g63f6efc496_4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2" name="Google Shape;5642;g63f6efc496_4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1" name="Shape 5651"/>
        <p:cNvGrpSpPr/>
        <p:nvPr/>
      </p:nvGrpSpPr>
      <p:grpSpPr>
        <a:xfrm>
          <a:off x="0" y="0"/>
          <a:ext cx="0" cy="0"/>
          <a:chOff x="0" y="0"/>
          <a:chExt cx="0" cy="0"/>
        </a:xfrm>
      </p:grpSpPr>
      <p:sp>
        <p:nvSpPr>
          <p:cNvPr id="5652" name="Google Shape;5652;g63f6efc496_4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3" name="Google Shape;5653;g63f6efc496_4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9" name="Shape 5669"/>
        <p:cNvGrpSpPr/>
        <p:nvPr/>
      </p:nvGrpSpPr>
      <p:grpSpPr>
        <a:xfrm>
          <a:off x="0" y="0"/>
          <a:ext cx="0" cy="0"/>
          <a:chOff x="0" y="0"/>
          <a:chExt cx="0" cy="0"/>
        </a:xfrm>
      </p:grpSpPr>
      <p:sp>
        <p:nvSpPr>
          <p:cNvPr id="5670" name="Google Shape;5670;g63f6efc496_4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1" name="Google Shape;5671;g63f6efc496_4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650ecfeca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50ecfeca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5" name="Shape 5675"/>
        <p:cNvGrpSpPr/>
        <p:nvPr/>
      </p:nvGrpSpPr>
      <p:grpSpPr>
        <a:xfrm>
          <a:off x="0" y="0"/>
          <a:ext cx="0" cy="0"/>
          <a:chOff x="0" y="0"/>
          <a:chExt cx="0" cy="0"/>
        </a:xfrm>
      </p:grpSpPr>
      <p:sp>
        <p:nvSpPr>
          <p:cNvPr id="5676" name="Google Shape;5676;g650ecfeca9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7" name="Google Shape;5677;g650ecfeca9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8" name="Shape 5688"/>
        <p:cNvGrpSpPr/>
        <p:nvPr/>
      </p:nvGrpSpPr>
      <p:grpSpPr>
        <a:xfrm>
          <a:off x="0" y="0"/>
          <a:ext cx="0" cy="0"/>
          <a:chOff x="0" y="0"/>
          <a:chExt cx="0" cy="0"/>
        </a:xfrm>
      </p:grpSpPr>
      <p:sp>
        <p:nvSpPr>
          <p:cNvPr id="5689" name="Google Shape;5689;g650ecfeca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0" name="Google Shape;5690;g650ecfeca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1" name="Shape 5701"/>
        <p:cNvGrpSpPr/>
        <p:nvPr/>
      </p:nvGrpSpPr>
      <p:grpSpPr>
        <a:xfrm>
          <a:off x="0" y="0"/>
          <a:ext cx="0" cy="0"/>
          <a:chOff x="0" y="0"/>
          <a:chExt cx="0" cy="0"/>
        </a:xfrm>
      </p:grpSpPr>
      <p:sp>
        <p:nvSpPr>
          <p:cNvPr id="5702" name="Google Shape;5702;g650ecfeca9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3" name="Google Shape;5703;g650ecfeca9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4" name="Shape 5714"/>
        <p:cNvGrpSpPr/>
        <p:nvPr/>
      </p:nvGrpSpPr>
      <p:grpSpPr>
        <a:xfrm>
          <a:off x="0" y="0"/>
          <a:ext cx="0" cy="0"/>
          <a:chOff x="0" y="0"/>
          <a:chExt cx="0" cy="0"/>
        </a:xfrm>
      </p:grpSpPr>
      <p:sp>
        <p:nvSpPr>
          <p:cNvPr id="5715" name="Google Shape;5715;g650ecfeca9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6" name="Google Shape;5716;g650ecfeca9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7" name="Shape 5727"/>
        <p:cNvGrpSpPr/>
        <p:nvPr/>
      </p:nvGrpSpPr>
      <p:grpSpPr>
        <a:xfrm>
          <a:off x="0" y="0"/>
          <a:ext cx="0" cy="0"/>
          <a:chOff x="0" y="0"/>
          <a:chExt cx="0" cy="0"/>
        </a:xfrm>
      </p:grpSpPr>
      <p:sp>
        <p:nvSpPr>
          <p:cNvPr id="5728" name="Google Shape;5728;g650ecfeca9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9" name="Google Shape;5729;g650ecfeca9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0" name="Shape 5740"/>
        <p:cNvGrpSpPr/>
        <p:nvPr/>
      </p:nvGrpSpPr>
      <p:grpSpPr>
        <a:xfrm>
          <a:off x="0" y="0"/>
          <a:ext cx="0" cy="0"/>
          <a:chOff x="0" y="0"/>
          <a:chExt cx="0" cy="0"/>
        </a:xfrm>
      </p:grpSpPr>
      <p:sp>
        <p:nvSpPr>
          <p:cNvPr id="5741" name="Google Shape;5741;g650ecfec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2" name="Google Shape;5742;g650ecfec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8" name="Shape 5748"/>
        <p:cNvGrpSpPr/>
        <p:nvPr/>
      </p:nvGrpSpPr>
      <p:grpSpPr>
        <a:xfrm>
          <a:off x="0" y="0"/>
          <a:ext cx="0" cy="0"/>
          <a:chOff x="0" y="0"/>
          <a:chExt cx="0" cy="0"/>
        </a:xfrm>
      </p:grpSpPr>
      <p:sp>
        <p:nvSpPr>
          <p:cNvPr id="5749" name="Google Shape;5749;g650ecfeca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0" name="Google Shape;5750;g650ecfeca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6" name="Shape 5756"/>
        <p:cNvGrpSpPr/>
        <p:nvPr/>
      </p:nvGrpSpPr>
      <p:grpSpPr>
        <a:xfrm>
          <a:off x="0" y="0"/>
          <a:ext cx="0" cy="0"/>
          <a:chOff x="0" y="0"/>
          <a:chExt cx="0" cy="0"/>
        </a:xfrm>
      </p:grpSpPr>
      <p:sp>
        <p:nvSpPr>
          <p:cNvPr id="5757" name="Google Shape;5757;g650ecfec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8" name="Google Shape;5758;g650ecfec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4" name="Shape 5764"/>
        <p:cNvGrpSpPr/>
        <p:nvPr/>
      </p:nvGrpSpPr>
      <p:grpSpPr>
        <a:xfrm>
          <a:off x="0" y="0"/>
          <a:ext cx="0" cy="0"/>
          <a:chOff x="0" y="0"/>
          <a:chExt cx="0" cy="0"/>
        </a:xfrm>
      </p:grpSpPr>
      <p:sp>
        <p:nvSpPr>
          <p:cNvPr id="5765" name="Google Shape;5765;g650ecfec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6" name="Google Shape;5766;g650ecfec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2" name="Shape 5772"/>
        <p:cNvGrpSpPr/>
        <p:nvPr/>
      </p:nvGrpSpPr>
      <p:grpSpPr>
        <a:xfrm>
          <a:off x="0" y="0"/>
          <a:ext cx="0" cy="0"/>
          <a:chOff x="0" y="0"/>
          <a:chExt cx="0" cy="0"/>
        </a:xfrm>
      </p:grpSpPr>
      <p:sp>
        <p:nvSpPr>
          <p:cNvPr id="5773" name="Google Shape;5773;g650ecfec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4" name="Google Shape;5774;g650ecfec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50ecfeca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50ecfeca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0" name="Shape 5780"/>
        <p:cNvGrpSpPr/>
        <p:nvPr/>
      </p:nvGrpSpPr>
      <p:grpSpPr>
        <a:xfrm>
          <a:off x="0" y="0"/>
          <a:ext cx="0" cy="0"/>
          <a:chOff x="0" y="0"/>
          <a:chExt cx="0" cy="0"/>
        </a:xfrm>
      </p:grpSpPr>
      <p:sp>
        <p:nvSpPr>
          <p:cNvPr id="5781" name="Google Shape;5781;g650ecfec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2" name="Google Shape;5782;g650ecfec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8" name="Shape 5788"/>
        <p:cNvGrpSpPr/>
        <p:nvPr/>
      </p:nvGrpSpPr>
      <p:grpSpPr>
        <a:xfrm>
          <a:off x="0" y="0"/>
          <a:ext cx="0" cy="0"/>
          <a:chOff x="0" y="0"/>
          <a:chExt cx="0" cy="0"/>
        </a:xfrm>
      </p:grpSpPr>
      <p:sp>
        <p:nvSpPr>
          <p:cNvPr id="5789" name="Google Shape;5789;g650ecfeca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0" name="Google Shape;5790;g650ecfeca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6" name="Shape 5796"/>
        <p:cNvGrpSpPr/>
        <p:nvPr/>
      </p:nvGrpSpPr>
      <p:grpSpPr>
        <a:xfrm>
          <a:off x="0" y="0"/>
          <a:ext cx="0" cy="0"/>
          <a:chOff x="0" y="0"/>
          <a:chExt cx="0" cy="0"/>
        </a:xfrm>
      </p:grpSpPr>
      <p:sp>
        <p:nvSpPr>
          <p:cNvPr id="5797" name="Google Shape;5797;g650ecfec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8" name="Google Shape;5798;g650ecfec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4" name="Shape 5804"/>
        <p:cNvGrpSpPr/>
        <p:nvPr/>
      </p:nvGrpSpPr>
      <p:grpSpPr>
        <a:xfrm>
          <a:off x="0" y="0"/>
          <a:ext cx="0" cy="0"/>
          <a:chOff x="0" y="0"/>
          <a:chExt cx="0" cy="0"/>
        </a:xfrm>
      </p:grpSpPr>
      <p:sp>
        <p:nvSpPr>
          <p:cNvPr id="5805" name="Google Shape;5805;g650ecfec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6" name="Google Shape;5806;g650ecfec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2" name="Shape 5812"/>
        <p:cNvGrpSpPr/>
        <p:nvPr/>
      </p:nvGrpSpPr>
      <p:grpSpPr>
        <a:xfrm>
          <a:off x="0" y="0"/>
          <a:ext cx="0" cy="0"/>
          <a:chOff x="0" y="0"/>
          <a:chExt cx="0" cy="0"/>
        </a:xfrm>
      </p:grpSpPr>
      <p:sp>
        <p:nvSpPr>
          <p:cNvPr id="5813" name="Google Shape;5813;g650ecfec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4" name="Google Shape;5814;g650ecfec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0" name="Shape 5820"/>
        <p:cNvGrpSpPr/>
        <p:nvPr/>
      </p:nvGrpSpPr>
      <p:grpSpPr>
        <a:xfrm>
          <a:off x="0" y="0"/>
          <a:ext cx="0" cy="0"/>
          <a:chOff x="0" y="0"/>
          <a:chExt cx="0" cy="0"/>
        </a:xfrm>
      </p:grpSpPr>
      <p:sp>
        <p:nvSpPr>
          <p:cNvPr id="5821" name="Google Shape;5821;g650ecfe7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2" name="Google Shape;5822;g650ecfe7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4" name="Shape 5824"/>
        <p:cNvGrpSpPr/>
        <p:nvPr/>
      </p:nvGrpSpPr>
      <p:grpSpPr>
        <a:xfrm>
          <a:off x="0" y="0"/>
          <a:ext cx="0" cy="0"/>
          <a:chOff x="0" y="0"/>
          <a:chExt cx="0" cy="0"/>
        </a:xfrm>
      </p:grpSpPr>
      <p:sp>
        <p:nvSpPr>
          <p:cNvPr id="5825" name="Google Shape;5825;g650ecfeca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6" name="Google Shape;5826;g650ecfeca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9" name="Shape 5829"/>
        <p:cNvGrpSpPr/>
        <p:nvPr/>
      </p:nvGrpSpPr>
      <p:grpSpPr>
        <a:xfrm>
          <a:off x="0" y="0"/>
          <a:ext cx="0" cy="0"/>
          <a:chOff x="0" y="0"/>
          <a:chExt cx="0" cy="0"/>
        </a:xfrm>
      </p:grpSpPr>
      <p:sp>
        <p:nvSpPr>
          <p:cNvPr id="5830" name="Google Shape;5830;g650ecfeca9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1" name="Google Shape;5831;g650ecfeca9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3" name="Shape 5833"/>
        <p:cNvGrpSpPr/>
        <p:nvPr/>
      </p:nvGrpSpPr>
      <p:grpSpPr>
        <a:xfrm>
          <a:off x="0" y="0"/>
          <a:ext cx="0" cy="0"/>
          <a:chOff x="0" y="0"/>
          <a:chExt cx="0" cy="0"/>
        </a:xfrm>
      </p:grpSpPr>
      <p:sp>
        <p:nvSpPr>
          <p:cNvPr id="5834" name="Google Shape;5834;g6c8e4de3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5" name="Google Shape;5835;g6c8e4de3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0" name="Shape 5870"/>
        <p:cNvGrpSpPr/>
        <p:nvPr/>
      </p:nvGrpSpPr>
      <p:grpSpPr>
        <a:xfrm>
          <a:off x="0" y="0"/>
          <a:ext cx="0" cy="0"/>
          <a:chOff x="0" y="0"/>
          <a:chExt cx="0" cy="0"/>
        </a:xfrm>
      </p:grpSpPr>
      <p:sp>
        <p:nvSpPr>
          <p:cNvPr id="5871" name="Google Shape;5871;g63d78ef5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2" name="Google Shape;5872;g63d78ef5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50ecfeca9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50ecfeca9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650ecfeca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50ecfeca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650ecfeca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50ecfeca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50ecfeca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50ecfeca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650ecfeca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50ecfeca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650ecfeca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650ecfeca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650ecfeca9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0ecfeca9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50ecfeca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50ecfeca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650ecfeca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50ecfeca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650ecfeca9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650ecfeca9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650ecfeca9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650ecfeca9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50ecfeca9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0ecfeca9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650ecfeca9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650ecfeca9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63f6efc496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63f6efc496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50ecfeca9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50ecfeca9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650ecfeca9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650ecfeca9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6522d057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6522d057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650ecfeca9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0ecfeca9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51df1f4c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51df1f4c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6522d0575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522d0575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650ecfeca9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650ecfeca9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651df1f4c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651df1f4c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651df1f4c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651df1f4c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651df1f4ce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651df1f4ce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650ecfeca9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650ecfeca9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6522d0575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6522d0575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6522d0575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6522d0575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6522d0575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6522d0575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50ecfeca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50ecfeca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650ecfeca9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650ecfeca9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650ecfeca9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650ecfeca9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6522d0575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6522d0575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6522d0575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6522d0575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6522d0575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6522d0575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6522d0575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6522d0575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6522d0575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6522d0575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6522d0575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6522d0575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522d0575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522d0575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6522d0575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6522d0575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650ecfeca9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50ecfeca9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6522d0575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6522d0575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6522d0575f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6522d0575f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6522d0575f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6522d0575f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6522d0575f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6522d0575f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6522d0575f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6522d0575f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6522d0575f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6522d0575f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6522d0575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6522d0575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6522d0575f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6522d0575f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6522d0575f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6522d0575f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6522d0575f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6522d0575f_0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50ecfeca9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50ecfeca9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6522d0575f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6522d0575f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6522d0575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6522d0575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6522d0575f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6522d0575f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6522d0575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6522d0575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6522d0575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6522d0575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6522d0575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6522d0575f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6522d0575f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6522d0575f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6522d0575f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6522d0575f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6522d0575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6522d0575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6522d0575f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6522d0575f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50ecfeca9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0ecfeca9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6522d0575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6522d0575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6522d0575f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522d0575f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6522d0575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6522d0575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6522d0575f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6522d0575f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6522d0575f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6522d0575f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6522d0575f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6522d0575f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6522d0575f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6522d0575f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6522d0575f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6522d0575f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6522d0575f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522d0575f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6522d0575f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6522d0575f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50ecfeca9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50ecfeca9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6522d0575f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6522d0575f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6522d0575f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6522d0575f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6522d0575f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6522d0575f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6522d0575f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6522d0575f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6522d0575f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6522d0575f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6522d0575f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6522d0575f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6522d0575f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6522d0575f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6522d0575f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6522d0575f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6522d0575f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6522d0575f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650ecfeca9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650ecfeca9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pn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png"/><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pn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hyperlink" Target="mailto:jsmith@gmail.com" TargetMode="External"/><Relationship Id="rId5" Type="http://schemas.openxmlformats.org/officeDocument/2006/relationships/hyperlink" Target="mailto:jsmith@gmail.com" TargetMode="External"/><Relationship Id="rId6" Type="http://schemas.openxmlformats.org/officeDocument/2006/relationships/hyperlink" Target="mailto:jsmith@gmail.com" TargetMode="External"/><Relationship Id="rId7" Type="http://schemas.openxmlformats.org/officeDocument/2006/relationships/hyperlink" Target="mailto:jsmith@gmail.com" TargetMode="External"/><Relationship Id="rId8" Type="http://schemas.openxmlformats.org/officeDocument/2006/relationships/hyperlink" Target="mailto:jsmith@gmail.com"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image" Target="../media/image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png"/><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image" Target="../media/image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png"/><Relationship Id="rId4" Type="http://schemas.openxmlformats.org/officeDocument/2006/relationships/image" Target="../media/image25.png"/></Relationships>
</file>

<file path=ppt/slides/_rels/slide147.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148.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14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9.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3" Type="http://schemas.openxmlformats.org/officeDocument/2006/relationships/image" Target="../media/image33.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9.png"/><Relationship Id="rId8" Type="http://schemas.openxmlformats.org/officeDocument/2006/relationships/image" Target="../media/image8.png"/></Relationships>
</file>

<file path=ppt/slides/_rels/slide151.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2.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10.png"/></Relationships>
</file>

<file path=ppt/slides/_rels/slide176.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77.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7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79.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3" Type="http://schemas.openxmlformats.org/officeDocument/2006/relationships/image" Target="../media/image33.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9.png"/><Relationship Id="rId8" Type="http://schemas.openxmlformats.org/officeDocument/2006/relationships/image" Target="../media/image8.png"/></Relationships>
</file>

<file path=ppt/slides/_rels/slide181.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82.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30.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24.png"/></Relationships>
</file>

<file path=ppt/slides/_rels/slide18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84.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85.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86.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36.png"/><Relationship Id="rId7" Type="http://schemas.openxmlformats.org/officeDocument/2006/relationships/image" Target="../media/image9.png"/><Relationship Id="rId8" Type="http://schemas.openxmlformats.org/officeDocument/2006/relationships/image" Target="../media/image8.png"/></Relationships>
</file>

<file path=ppt/slides/_rels/slide18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0.png"/><Relationship Id="rId12"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88.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2.png"/></Relationships>
</file>

<file path=ppt/slides/_rels/slide189.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7.png"/></Relationships>
</file>

<file path=ppt/slides/_rels/slide192.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7.png"/></Relationships>
</file>

<file path=ppt/slides/_rels/slide193.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3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hyperlink" Target="https://checkr.com/privacy-policy/" TargetMode="External"/><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08.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20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4.png"/><Relationship Id="rId13" Type="http://schemas.openxmlformats.org/officeDocument/2006/relationships/image" Target="../media/image33.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png"/><Relationship Id="rId4" Type="http://schemas.openxmlformats.org/officeDocument/2006/relationships/image" Target="../media/image1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4.png"/><Relationship Id="rId8" Type="http://schemas.openxmlformats.org/officeDocument/2006/relationships/image" Target="../media/image3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New Appointment Confirmation Email</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Mobile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22"/>
          <p:cNvGrpSpPr/>
          <p:nvPr/>
        </p:nvGrpSpPr>
        <p:grpSpPr>
          <a:xfrm>
            <a:off x="1713625" y="491350"/>
            <a:ext cx="7574525" cy="4358175"/>
            <a:chOff x="1408825" y="491350"/>
            <a:chExt cx="7574525" cy="4358175"/>
          </a:xfrm>
        </p:grpSpPr>
        <p:grpSp>
          <p:nvGrpSpPr>
            <p:cNvPr id="329" name="Google Shape;329;p22"/>
            <p:cNvGrpSpPr/>
            <p:nvPr/>
          </p:nvGrpSpPr>
          <p:grpSpPr>
            <a:xfrm>
              <a:off x="1408825" y="491350"/>
              <a:ext cx="7574525" cy="4358175"/>
              <a:chOff x="1467775" y="642925"/>
              <a:chExt cx="7574525" cy="4358175"/>
            </a:xfrm>
          </p:grpSpPr>
          <p:pic>
            <p:nvPicPr>
              <p:cNvPr id="330" name="Google Shape;330;p22"/>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331" name="Google Shape;331;p22"/>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333" name="Google Shape;333;p22"/>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2"/>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2"/>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 (LIST/ MONTH VIEW)</a:t>
            </a:r>
            <a:endParaRPr/>
          </a:p>
        </p:txBody>
      </p:sp>
      <p:sp>
        <p:nvSpPr>
          <p:cNvPr id="339" name="Google Shape;339;p22"/>
          <p:cNvSpPr txBox="1"/>
          <p:nvPr/>
        </p:nvSpPr>
        <p:spPr>
          <a:xfrm>
            <a:off x="206425" y="1111175"/>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When new job is created it will automatically be placed in the list order based off of job date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screen shows what should happen when the view option is selected in the calendar and list view is chosen.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Clicking on a </a:t>
            </a:r>
            <a:r>
              <a:rPr lang="en" sz="900"/>
              <a:t>customer's</a:t>
            </a:r>
            <a:r>
              <a:rPr lang="en" sz="900"/>
              <a:t> name allows their specific job profile to be opened.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When in list view there is  option to select “day” view. Simply add a divider that shows when it is a new day  as shown with week divider.</a:t>
            </a:r>
            <a:endParaRPr sz="900"/>
          </a:p>
        </p:txBody>
      </p:sp>
      <p:sp>
        <p:nvSpPr>
          <p:cNvPr id="340" name="Google Shape;340;p22"/>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341" name="Google Shape;341;p22"/>
          <p:cNvPicPr preferRelativeResize="0"/>
          <p:nvPr/>
        </p:nvPicPr>
        <p:blipFill rotWithShape="1">
          <a:blip r:embed="rId4">
            <a:alphaModFix/>
          </a:blip>
          <a:srcRect b="88081" l="4255" r="3425" t="5511"/>
          <a:stretch/>
        </p:blipFill>
        <p:spPr>
          <a:xfrm>
            <a:off x="4041675" y="1146825"/>
            <a:ext cx="4126900" cy="219450"/>
          </a:xfrm>
          <a:prstGeom prst="rect">
            <a:avLst/>
          </a:prstGeom>
          <a:noFill/>
          <a:ln>
            <a:noFill/>
          </a:ln>
        </p:spPr>
      </p:pic>
      <p:sp>
        <p:nvSpPr>
          <p:cNvPr id="342" name="Google Shape;342;p22"/>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343" name="Google Shape;343;p22"/>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346" name="Google Shape;346;p22"/>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347" name="Google Shape;347;p22"/>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348" name="Google Shape;348;p22"/>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349" name="Google Shape;349;p22"/>
          <p:cNvSpPr/>
          <p:nvPr/>
        </p:nvSpPr>
        <p:spPr>
          <a:xfrm>
            <a:off x="3874677" y="17424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8/17</a:t>
            </a:r>
            <a:r>
              <a:rPr lang="en" sz="900"/>
              <a:t>  	  9am          Jane Smith          Load/Unload        412-555-5555	   3/3</a:t>
            </a:r>
            <a:endParaRPr sz="900"/>
          </a:p>
        </p:txBody>
      </p:sp>
      <p:sp>
        <p:nvSpPr>
          <p:cNvPr id="350" name="Google Shape;350;p22"/>
          <p:cNvSpPr/>
          <p:nvPr/>
        </p:nvSpPr>
        <p:spPr>
          <a:xfrm>
            <a:off x="3874677" y="19369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8/18 	  10am        Brock Lane               Unload            412-555-5555	   2/3</a:t>
            </a:r>
            <a:endParaRPr sz="900"/>
          </a:p>
        </p:txBody>
      </p:sp>
      <p:sp>
        <p:nvSpPr>
          <p:cNvPr id="351" name="Google Shape;351;p22"/>
          <p:cNvSpPr/>
          <p:nvPr/>
        </p:nvSpPr>
        <p:spPr>
          <a:xfrm rot="5400000">
            <a:off x="5444975" y="3230425"/>
            <a:ext cx="1034700" cy="69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txBox="1"/>
          <p:nvPr/>
        </p:nvSpPr>
        <p:spPr>
          <a:xfrm>
            <a:off x="5086325" y="2187188"/>
            <a:ext cx="20376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Week of 8/19 - 8/25</a:t>
            </a:r>
            <a:endParaRPr/>
          </a:p>
        </p:txBody>
      </p:sp>
      <p:cxnSp>
        <p:nvCxnSpPr>
          <p:cNvPr id="353" name="Google Shape;353;p22"/>
          <p:cNvCxnSpPr/>
          <p:nvPr/>
        </p:nvCxnSpPr>
        <p:spPr>
          <a:xfrm flipH="1">
            <a:off x="4435950" y="2375863"/>
            <a:ext cx="667500" cy="900"/>
          </a:xfrm>
          <a:prstGeom prst="straightConnector1">
            <a:avLst/>
          </a:prstGeom>
          <a:noFill/>
          <a:ln cap="flat" cmpd="sng" w="28575">
            <a:solidFill>
              <a:schemeClr val="dk2"/>
            </a:solidFill>
            <a:prstDash val="solid"/>
            <a:round/>
            <a:headEnd len="med" w="med" type="none"/>
            <a:tailEnd len="med" w="med" type="none"/>
          </a:ln>
        </p:spPr>
      </p:cxnSp>
      <p:cxnSp>
        <p:nvCxnSpPr>
          <p:cNvPr id="354" name="Google Shape;354;p22"/>
          <p:cNvCxnSpPr/>
          <p:nvPr/>
        </p:nvCxnSpPr>
        <p:spPr>
          <a:xfrm flipH="1">
            <a:off x="6814150" y="2356963"/>
            <a:ext cx="667500" cy="900"/>
          </a:xfrm>
          <a:prstGeom prst="straightConnector1">
            <a:avLst/>
          </a:prstGeom>
          <a:noFill/>
          <a:ln cap="flat" cmpd="sng" w="28575">
            <a:solidFill>
              <a:schemeClr val="dk2"/>
            </a:solidFill>
            <a:prstDash val="solid"/>
            <a:round/>
            <a:headEnd len="med" w="med" type="none"/>
            <a:tailEnd len="med" w="med" type="none"/>
          </a:ln>
        </p:spPr>
      </p:cxnSp>
      <p:sp>
        <p:nvSpPr>
          <p:cNvPr id="355" name="Google Shape;355;p22"/>
          <p:cNvSpPr/>
          <p:nvPr/>
        </p:nvSpPr>
        <p:spPr>
          <a:xfrm>
            <a:off x="3874677" y="25637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9am          Jane Smith          Load/Unload        412-555-5555	   3/3</a:t>
            </a:r>
            <a:endParaRPr sz="900"/>
          </a:p>
        </p:txBody>
      </p:sp>
      <p:sp>
        <p:nvSpPr>
          <p:cNvPr id="356" name="Google Shape;356;p22"/>
          <p:cNvSpPr/>
          <p:nvPr/>
        </p:nvSpPr>
        <p:spPr>
          <a:xfrm>
            <a:off x="3874677" y="2758238"/>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10am        Brock Lane               Unload            412-555-5555	   2/3</a:t>
            </a:r>
            <a:endParaRPr sz="900"/>
          </a:p>
        </p:txBody>
      </p:sp>
      <p:sp>
        <p:nvSpPr>
          <p:cNvPr id="357" name="Google Shape;357;p22"/>
          <p:cNvSpPr/>
          <p:nvPr/>
        </p:nvSpPr>
        <p:spPr>
          <a:xfrm>
            <a:off x="5434725" y="921150"/>
            <a:ext cx="26457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Search</a:t>
            </a:r>
            <a:endParaRPr sz="9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1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Updated Appointment</a:t>
            </a:r>
            <a:endParaRPr/>
          </a:p>
        </p:txBody>
      </p:sp>
      <p:sp>
        <p:nvSpPr>
          <p:cNvPr id="2498" name="Google Shape;2498;p1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pic>
        <p:nvPicPr>
          <p:cNvPr id="2503" name="Google Shape;2503;p11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04" name="Google Shape;2504;p113"/>
          <p:cNvSpPr txBox="1"/>
          <p:nvPr/>
        </p:nvSpPr>
        <p:spPr>
          <a:xfrm>
            <a:off x="248525" y="142700"/>
            <a:ext cx="1250400" cy="12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receives new job notification</a:t>
            </a:r>
            <a:endParaRPr/>
          </a:p>
        </p:txBody>
      </p:sp>
      <p:sp>
        <p:nvSpPr>
          <p:cNvPr id="2505" name="Google Shape;2505;p113"/>
          <p:cNvSpPr txBox="1"/>
          <p:nvPr/>
        </p:nvSpPr>
        <p:spPr>
          <a:xfrm>
            <a:off x="3946800" y="9954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Lock Screen</a:t>
            </a:r>
            <a:endParaRPr/>
          </a:p>
        </p:txBody>
      </p:sp>
      <p:sp>
        <p:nvSpPr>
          <p:cNvPr id="2506" name="Google Shape;2506;p113"/>
          <p:cNvSpPr/>
          <p:nvPr/>
        </p:nvSpPr>
        <p:spPr>
          <a:xfrm>
            <a:off x="3669900" y="1953500"/>
            <a:ext cx="1804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 Details have been changed for your appointment on [date] at [time]</a:t>
            </a:r>
            <a:endParaRPr sz="900"/>
          </a:p>
        </p:txBody>
      </p:sp>
      <p:sp>
        <p:nvSpPr>
          <p:cNvPr id="2507" name="Google Shape;2507;p113"/>
          <p:cNvSpPr txBox="1"/>
          <p:nvPr/>
        </p:nvSpPr>
        <p:spPr>
          <a:xfrm>
            <a:off x="174342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team member receiving a new notification on their phone when screen is locked</a:t>
            </a:r>
            <a:endParaRPr sz="9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pic>
        <p:nvPicPr>
          <p:cNvPr id="2512" name="Google Shape;2512;p11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13" name="Google Shape;2513;p114"/>
          <p:cNvSpPr txBox="1"/>
          <p:nvPr/>
        </p:nvSpPr>
        <p:spPr>
          <a:xfrm>
            <a:off x="248525" y="142700"/>
            <a:ext cx="1783200" cy="8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after job has been updated</a:t>
            </a:r>
            <a:endParaRPr/>
          </a:p>
        </p:txBody>
      </p:sp>
      <p:sp>
        <p:nvSpPr>
          <p:cNvPr id="2514" name="Google Shape;2514;p114"/>
          <p:cNvSpPr txBox="1"/>
          <p:nvPr/>
        </p:nvSpPr>
        <p:spPr>
          <a:xfrm>
            <a:off x="291000" y="1032525"/>
            <a:ext cx="2247300" cy="3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pop up message which indicates what changes were made in the shift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Crew members are only notified of the following changes:</a:t>
            </a:r>
            <a:endParaRPr sz="900"/>
          </a:p>
          <a:p>
            <a:pPr indent="-285750" lvl="1" marL="914400" rtl="0" algn="l">
              <a:spcBef>
                <a:spcPts val="0"/>
              </a:spcBef>
              <a:spcAft>
                <a:spcPts val="0"/>
              </a:spcAft>
              <a:buSzPts val="900"/>
              <a:buChar char="○"/>
            </a:pPr>
            <a:r>
              <a:rPr lang="en" sz="900"/>
              <a:t>Date</a:t>
            </a:r>
            <a:endParaRPr sz="900"/>
          </a:p>
          <a:p>
            <a:pPr indent="-285750" lvl="1" marL="914400" rtl="0" algn="l">
              <a:spcBef>
                <a:spcPts val="0"/>
              </a:spcBef>
              <a:spcAft>
                <a:spcPts val="0"/>
              </a:spcAft>
              <a:buSzPts val="900"/>
              <a:buChar char="○"/>
            </a:pPr>
            <a:r>
              <a:rPr lang="en" sz="900"/>
              <a:t>Start Time</a:t>
            </a:r>
            <a:endParaRPr sz="900"/>
          </a:p>
          <a:p>
            <a:pPr indent="-285750" lvl="1" marL="914400" rtl="0" algn="l">
              <a:spcBef>
                <a:spcPts val="0"/>
              </a:spcBef>
              <a:spcAft>
                <a:spcPts val="0"/>
              </a:spcAft>
              <a:buSzPts val="900"/>
              <a:buChar char="○"/>
            </a:pPr>
            <a:r>
              <a:rPr lang="en" sz="900"/>
              <a:t>Hours needed</a:t>
            </a:r>
            <a:endParaRPr sz="900"/>
          </a:p>
          <a:p>
            <a:pPr indent="-285750" lvl="1" marL="914400" rtl="0" algn="l">
              <a:spcBef>
                <a:spcPts val="0"/>
              </a:spcBef>
              <a:spcAft>
                <a:spcPts val="0"/>
              </a:spcAft>
              <a:buSzPts val="900"/>
              <a:buChar char="○"/>
            </a:pPr>
            <a:r>
              <a:rPr lang="en" sz="900"/>
              <a:t>Message to the team</a:t>
            </a:r>
            <a:endParaRPr sz="900"/>
          </a:p>
          <a:p>
            <a:pPr indent="-285750" lvl="1" marL="914400" rtl="0" algn="l">
              <a:spcBef>
                <a:spcPts val="0"/>
              </a:spcBef>
              <a:spcAft>
                <a:spcPts val="0"/>
              </a:spcAft>
              <a:buSzPts val="900"/>
              <a:buChar char="○"/>
            </a:pPr>
            <a:r>
              <a:rPr lang="en" sz="900"/>
              <a:t>Pets</a:t>
            </a:r>
            <a:endParaRPr sz="900"/>
          </a:p>
          <a:p>
            <a:pPr indent="-285750" lvl="0" marL="457200" rtl="0" algn="l">
              <a:spcBef>
                <a:spcPts val="0"/>
              </a:spcBef>
              <a:spcAft>
                <a:spcPts val="0"/>
              </a:spcAft>
              <a:buSzPts val="900"/>
              <a:buChar char="●"/>
            </a:pPr>
            <a:r>
              <a:rPr lang="en" sz="900"/>
              <a:t>Chiefs are notified of the following changes</a:t>
            </a:r>
            <a:endParaRPr sz="900"/>
          </a:p>
          <a:p>
            <a:pPr indent="-285750" lvl="1" marL="914400" rtl="0" algn="l">
              <a:spcBef>
                <a:spcPts val="0"/>
              </a:spcBef>
              <a:spcAft>
                <a:spcPts val="0"/>
              </a:spcAft>
              <a:buClr>
                <a:schemeClr val="dk1"/>
              </a:buClr>
              <a:buSzPts val="900"/>
              <a:buChar char="○"/>
            </a:pPr>
            <a:r>
              <a:rPr lang="en" sz="900">
                <a:solidFill>
                  <a:schemeClr val="dk1"/>
                </a:solidFill>
              </a:rPr>
              <a:t>Date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Hours needed</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Type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Crew Size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Address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Message to the team</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Stairs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Elevators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p:txBody>
      </p:sp>
      <p:sp>
        <p:nvSpPr>
          <p:cNvPr id="2515" name="Google Shape;2515;p114"/>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2516" name="Google Shape;2516;p11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2517" name="Google Shape;2517;p114"/>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2518" name="Google Shape;2518;p11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519" name="Google Shape;2519;p114"/>
          <p:cNvGrpSpPr/>
          <p:nvPr/>
        </p:nvGrpSpPr>
        <p:grpSpPr>
          <a:xfrm>
            <a:off x="3596550" y="2923875"/>
            <a:ext cx="1950900" cy="320100"/>
            <a:chOff x="3586200" y="3404100"/>
            <a:chExt cx="1950900" cy="320100"/>
          </a:xfrm>
        </p:grpSpPr>
        <p:sp>
          <p:nvSpPr>
            <p:cNvPr id="2520" name="Google Shape;2520;p11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521" name="Google Shape;2521;p11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11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2526" name="Google Shape;2526;p114"/>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527" name="Google Shape;2527;p114"/>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4"/>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[Customer Name] Updated [details in the appointment]</a:t>
            </a:r>
            <a:endParaRPr sz="1200"/>
          </a:p>
        </p:txBody>
      </p:sp>
      <p:sp>
        <p:nvSpPr>
          <p:cNvPr id="2529" name="Google Shape;2529;p114"/>
          <p:cNvSpPr/>
          <p:nvPr/>
        </p:nvSpPr>
        <p:spPr>
          <a:xfrm>
            <a:off x="4149200" y="2878609"/>
            <a:ext cx="795000" cy="18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ok</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pic>
        <p:nvPicPr>
          <p:cNvPr id="2534" name="Google Shape;2534;p11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35" name="Google Shape;2535;p115"/>
          <p:cNvSpPr txBox="1"/>
          <p:nvPr/>
        </p:nvSpPr>
        <p:spPr>
          <a:xfrm>
            <a:off x="248525" y="142700"/>
            <a:ext cx="1783200" cy="8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after job has been updated</a:t>
            </a:r>
            <a:endParaRPr/>
          </a:p>
        </p:txBody>
      </p:sp>
      <p:sp>
        <p:nvSpPr>
          <p:cNvPr id="2536" name="Google Shape;2536;p115"/>
          <p:cNvSpPr txBox="1"/>
          <p:nvPr/>
        </p:nvSpPr>
        <p:spPr>
          <a:xfrm>
            <a:off x="291000" y="1032525"/>
            <a:ext cx="2338200" cy="3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pop up message which indicates what changes were made in the shift.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For specific changes crew members must acknowledge significant changes and accept them or swap them.</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Crew members must acknowledge and accept the following changes:</a:t>
            </a:r>
            <a:endParaRPr sz="900"/>
          </a:p>
          <a:p>
            <a:pPr indent="-285750" lvl="1" marL="914400" rtl="0" algn="l">
              <a:spcBef>
                <a:spcPts val="0"/>
              </a:spcBef>
              <a:spcAft>
                <a:spcPts val="0"/>
              </a:spcAft>
              <a:buSzPts val="900"/>
              <a:buChar char="○"/>
            </a:pPr>
            <a:r>
              <a:rPr lang="en" sz="900"/>
              <a:t>Date</a:t>
            </a:r>
            <a:endParaRPr sz="900"/>
          </a:p>
          <a:p>
            <a:pPr indent="-285750" lvl="1" marL="914400" rtl="0" algn="l">
              <a:spcBef>
                <a:spcPts val="0"/>
              </a:spcBef>
              <a:spcAft>
                <a:spcPts val="0"/>
              </a:spcAft>
              <a:buSzPts val="900"/>
              <a:buChar char="○"/>
            </a:pPr>
            <a:r>
              <a:rPr lang="en" sz="900"/>
              <a:t>Start Time</a:t>
            </a:r>
            <a:endParaRPr sz="900"/>
          </a:p>
          <a:p>
            <a:pPr indent="-285750" lvl="1" marL="914400" rtl="0" algn="l">
              <a:spcBef>
                <a:spcPts val="0"/>
              </a:spcBef>
              <a:spcAft>
                <a:spcPts val="0"/>
              </a:spcAft>
              <a:buSzPts val="900"/>
              <a:buChar char="○"/>
            </a:pPr>
            <a:r>
              <a:rPr lang="en" sz="900"/>
              <a:t>Hours needed</a:t>
            </a:r>
            <a:endParaRPr sz="900"/>
          </a:p>
          <a:p>
            <a:pPr indent="-285750" lvl="1" marL="914400" rtl="0" algn="l">
              <a:spcBef>
                <a:spcPts val="0"/>
              </a:spcBef>
              <a:spcAft>
                <a:spcPts val="0"/>
              </a:spcAft>
              <a:buSzPts val="900"/>
              <a:buChar char="○"/>
            </a:pPr>
            <a:r>
              <a:rPr lang="en" sz="900"/>
              <a:t>Pets</a:t>
            </a:r>
            <a:endParaRPr sz="900"/>
          </a:p>
          <a:p>
            <a:pPr indent="-285750" lvl="0" marL="457200" rtl="0" algn="l">
              <a:spcBef>
                <a:spcPts val="0"/>
              </a:spcBef>
              <a:spcAft>
                <a:spcPts val="0"/>
              </a:spcAft>
              <a:buSzPts val="900"/>
              <a:buChar char="●"/>
            </a:pPr>
            <a:r>
              <a:rPr lang="en" sz="900"/>
              <a:t>Chiefs must </a:t>
            </a:r>
            <a:r>
              <a:rPr lang="en" sz="900"/>
              <a:t>acknowledge the following chang</a:t>
            </a:r>
            <a:r>
              <a:rPr lang="en" sz="900"/>
              <a:t>es</a:t>
            </a:r>
            <a:endParaRPr sz="900"/>
          </a:p>
          <a:p>
            <a:pPr indent="-285750" lvl="1" marL="914400" rtl="0" algn="l">
              <a:spcBef>
                <a:spcPts val="0"/>
              </a:spcBef>
              <a:spcAft>
                <a:spcPts val="0"/>
              </a:spcAft>
              <a:buClr>
                <a:schemeClr val="dk1"/>
              </a:buClr>
              <a:buSzPts val="900"/>
              <a:buChar char="○"/>
            </a:pPr>
            <a:r>
              <a:rPr lang="en" sz="900">
                <a:solidFill>
                  <a:schemeClr val="dk1"/>
                </a:solidFill>
              </a:rPr>
              <a:t>Date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Hours needed</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Service Type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Crew Size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Address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Stairs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Elevators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p:txBody>
      </p:sp>
      <p:sp>
        <p:nvSpPr>
          <p:cNvPr id="2537" name="Google Shape;2537;p115"/>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2538" name="Google Shape;2538;p115"/>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2539" name="Google Shape;2539;p115"/>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2540" name="Google Shape;2540;p11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541" name="Google Shape;2541;p115"/>
          <p:cNvGrpSpPr/>
          <p:nvPr/>
        </p:nvGrpSpPr>
        <p:grpSpPr>
          <a:xfrm>
            <a:off x="3596550" y="2923875"/>
            <a:ext cx="1950900" cy="320100"/>
            <a:chOff x="3586200" y="3404100"/>
            <a:chExt cx="1950900" cy="320100"/>
          </a:xfrm>
        </p:grpSpPr>
        <p:sp>
          <p:nvSpPr>
            <p:cNvPr id="2542" name="Google Shape;2542;p11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543" name="Google Shape;2543;p11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4" name="Google Shape;2544;p115"/>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5"/>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5"/>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5"/>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2548" name="Google Shape;2548;p115"/>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549" name="Google Shape;2549;p115"/>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5"/>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[Customer Name] Updated [details in the appointment]</a:t>
            </a:r>
            <a:endParaRPr sz="1200"/>
          </a:p>
        </p:txBody>
      </p:sp>
      <p:sp>
        <p:nvSpPr>
          <p:cNvPr id="2551" name="Google Shape;2551;p115"/>
          <p:cNvSpPr/>
          <p:nvPr/>
        </p:nvSpPr>
        <p:spPr>
          <a:xfrm>
            <a:off x="3682775" y="2842609"/>
            <a:ext cx="795000" cy="18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Accept</a:t>
            </a:r>
            <a:endParaRPr sz="1200"/>
          </a:p>
        </p:txBody>
      </p:sp>
      <p:sp>
        <p:nvSpPr>
          <p:cNvPr id="2552" name="Google Shape;2552;p115"/>
          <p:cNvSpPr/>
          <p:nvPr/>
        </p:nvSpPr>
        <p:spPr>
          <a:xfrm>
            <a:off x="4620150" y="2842609"/>
            <a:ext cx="795000" cy="18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Swap</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Updated Appointment Path 2</a:t>
            </a:r>
            <a:endParaRPr sz="4800"/>
          </a:p>
        </p:txBody>
      </p:sp>
      <p:sp>
        <p:nvSpPr>
          <p:cNvPr id="2558" name="Google Shape;2558;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pic>
        <p:nvPicPr>
          <p:cNvPr id="2563" name="Google Shape;2563;p11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64" name="Google Shape;2564;p117"/>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2565" name="Google Shape;2565;p117"/>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2566" name="Google Shape;2566;p117"/>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2567" name="Google Shape;2567;p117"/>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7"/>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7"/>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7"/>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2571" name="Google Shape;2571;p117"/>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2572" name="Google Shape;2572;p117"/>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a:t>
            </a:r>
            <a:r>
              <a:rPr lang="en" sz="800"/>
              <a:t> to earn points</a:t>
            </a:r>
            <a:endParaRPr sz="600" u="sng"/>
          </a:p>
        </p:txBody>
      </p:sp>
      <p:sp>
        <p:nvSpPr>
          <p:cNvPr id="2573" name="Google Shape;2573;p117"/>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7"/>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2575" name="Google Shape;2575;p117"/>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 will have a home page that will act as a dashboard presenting them with important information. This path represents notifications they may receive</a:t>
            </a:r>
            <a:endParaRPr sz="900"/>
          </a:p>
        </p:txBody>
      </p:sp>
      <p:sp>
        <p:nvSpPr>
          <p:cNvPr id="2576" name="Google Shape;2576;p117"/>
          <p:cNvSpPr/>
          <p:nvPr/>
        </p:nvSpPr>
        <p:spPr>
          <a:xfrm>
            <a:off x="2290450" y="28755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7"/>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2578" name="Google Shape;2578;p117"/>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2579" name="Google Shape;2579;p117"/>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0" name="Google Shape;2580;p117"/>
          <p:cNvGrpSpPr/>
          <p:nvPr/>
        </p:nvGrpSpPr>
        <p:grpSpPr>
          <a:xfrm>
            <a:off x="3596550" y="4284550"/>
            <a:ext cx="1950900" cy="360000"/>
            <a:chOff x="3596550" y="4284550"/>
            <a:chExt cx="1950900" cy="360000"/>
          </a:xfrm>
        </p:grpSpPr>
        <p:sp>
          <p:nvSpPr>
            <p:cNvPr id="2581" name="Google Shape;2581;p11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2" name="Google Shape;2582;p11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583" name="Google Shape;2583;p11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84" name="Google Shape;2584;p11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585" name="Google Shape;2585;p11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586" name="Google Shape;2586;p117"/>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pic>
        <p:nvPicPr>
          <p:cNvPr id="2591" name="Google Shape;2591;p11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92" name="Google Shape;2592;p118"/>
          <p:cNvSpPr txBox="1"/>
          <p:nvPr/>
        </p:nvSpPr>
        <p:spPr>
          <a:xfrm>
            <a:off x="248525" y="142700"/>
            <a:ext cx="12504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Notifications Page</a:t>
            </a:r>
            <a:endParaRPr/>
          </a:p>
        </p:txBody>
      </p:sp>
      <p:sp>
        <p:nvSpPr>
          <p:cNvPr id="2593" name="Google Shape;2593;p118"/>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2594" name="Google Shape;2594;p118"/>
          <p:cNvSpPr/>
          <p:nvPr/>
        </p:nvSpPr>
        <p:spPr>
          <a:xfrm>
            <a:off x="3585550" y="871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time from [time] to [time]</a:t>
            </a:r>
            <a:endParaRPr sz="600" u="sng"/>
          </a:p>
        </p:txBody>
      </p:sp>
      <p:sp>
        <p:nvSpPr>
          <p:cNvPr id="2595" name="Google Shape;2595;p118"/>
          <p:cNvSpPr txBox="1"/>
          <p:nvPr/>
        </p:nvSpPr>
        <p:spPr>
          <a:xfrm>
            <a:off x="214900" y="805875"/>
            <a:ext cx="1700100" cy="23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Whenever a team member goes into the notifications page, they will see all job updates that they must </a:t>
            </a:r>
            <a:r>
              <a:rPr lang="en" sz="900"/>
              <a:t>acknowledge</a:t>
            </a:r>
            <a:r>
              <a:rPr lang="en" sz="900"/>
              <a: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will swipe right to accept changes and swipe left to swap shift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Type of notifications</a:t>
            </a:r>
            <a:endParaRPr sz="900"/>
          </a:p>
          <a:p>
            <a:pPr indent="-285750" lvl="0" marL="457200" rtl="0" algn="l">
              <a:spcBef>
                <a:spcPts val="0"/>
              </a:spcBef>
              <a:spcAft>
                <a:spcPts val="0"/>
              </a:spcAft>
              <a:buClr>
                <a:schemeClr val="dk1"/>
              </a:buClr>
              <a:buSzPts val="900"/>
              <a:buChar char="●"/>
            </a:pPr>
            <a:r>
              <a:rPr lang="en" sz="900">
                <a:solidFill>
                  <a:schemeClr val="dk1"/>
                </a:solidFill>
              </a:rPr>
              <a:t>Date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Hours needed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Cancellations </a:t>
            </a:r>
            <a:endParaRPr sz="900">
              <a:solidFill>
                <a:schemeClr val="dk1"/>
              </a:solidFill>
            </a:endParaRPr>
          </a:p>
        </p:txBody>
      </p:sp>
      <p:grpSp>
        <p:nvGrpSpPr>
          <p:cNvPr id="2596" name="Google Shape;2596;p118"/>
          <p:cNvGrpSpPr/>
          <p:nvPr/>
        </p:nvGrpSpPr>
        <p:grpSpPr>
          <a:xfrm>
            <a:off x="3596550" y="4284550"/>
            <a:ext cx="1950900" cy="360000"/>
            <a:chOff x="3596550" y="4284550"/>
            <a:chExt cx="1950900" cy="360000"/>
          </a:xfrm>
        </p:grpSpPr>
        <p:sp>
          <p:nvSpPr>
            <p:cNvPr id="2597" name="Google Shape;2597;p11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8" name="Google Shape;2598;p11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599" name="Google Shape;2599;p11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00" name="Google Shape;2600;p11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601" name="Google Shape;2601;p11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602" name="Google Shape;2602;p118"/>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2603" name="Google Shape;2603;p118"/>
          <p:cNvSpPr/>
          <p:nvPr/>
        </p:nvSpPr>
        <p:spPr>
          <a:xfrm>
            <a:off x="3585550" y="148582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date from [date] to [date]</a:t>
            </a:r>
            <a:endParaRPr sz="600" u="sng"/>
          </a:p>
        </p:txBody>
      </p:sp>
      <p:sp>
        <p:nvSpPr>
          <p:cNvPr id="2604" name="Google Shape;2604;p118"/>
          <p:cNvSpPr/>
          <p:nvPr/>
        </p:nvSpPr>
        <p:spPr>
          <a:xfrm>
            <a:off x="3596550" y="2144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[pet] to their job details.</a:t>
            </a:r>
            <a:endParaRPr sz="600" u="sng"/>
          </a:p>
        </p:txBody>
      </p:sp>
      <p:sp>
        <p:nvSpPr>
          <p:cNvPr id="2605" name="Google Shape;2605;p118"/>
          <p:cNvSpPr/>
          <p:nvPr/>
        </p:nvSpPr>
        <p:spPr>
          <a:xfrm>
            <a:off x="3585550" y="280377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[X] more hours to their job.</a:t>
            </a:r>
            <a:endParaRPr sz="600" u="sng"/>
          </a:p>
        </p:txBody>
      </p:sp>
      <p:sp>
        <p:nvSpPr>
          <p:cNvPr id="2606" name="Google Shape;2606;p118"/>
          <p:cNvSpPr/>
          <p:nvPr/>
        </p:nvSpPr>
        <p:spPr>
          <a:xfrm>
            <a:off x="3596550" y="346275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cancelled their job.</a:t>
            </a:r>
            <a:endParaRPr sz="600" u="sng"/>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Updated Appointment</a:t>
            </a:r>
            <a:endParaRPr/>
          </a:p>
        </p:txBody>
      </p:sp>
      <p:sp>
        <p:nvSpPr>
          <p:cNvPr id="2612" name="Google Shape;2612;p1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16" name="Shape 2616"/>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1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Updating Appointment</a:t>
            </a:r>
            <a:endParaRPr/>
          </a:p>
        </p:txBody>
      </p:sp>
      <p:sp>
        <p:nvSpPr>
          <p:cNvPr id="2622" name="Google Shape;2622;p1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23"/>
          <p:cNvGrpSpPr/>
          <p:nvPr/>
        </p:nvGrpSpPr>
        <p:grpSpPr>
          <a:xfrm>
            <a:off x="1713625" y="491350"/>
            <a:ext cx="7574525" cy="4358175"/>
            <a:chOff x="1408825" y="491350"/>
            <a:chExt cx="7574525" cy="4358175"/>
          </a:xfrm>
        </p:grpSpPr>
        <p:grpSp>
          <p:nvGrpSpPr>
            <p:cNvPr id="363" name="Google Shape;363;p23"/>
            <p:cNvGrpSpPr/>
            <p:nvPr/>
          </p:nvGrpSpPr>
          <p:grpSpPr>
            <a:xfrm>
              <a:off x="1408825" y="491350"/>
              <a:ext cx="7574525" cy="4358175"/>
              <a:chOff x="1467775" y="642925"/>
              <a:chExt cx="7574525" cy="4358175"/>
            </a:xfrm>
          </p:grpSpPr>
          <p:pic>
            <p:nvPicPr>
              <p:cNvPr id="364" name="Google Shape;364;p23"/>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365" name="Google Shape;365;p23"/>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367" name="Google Shape;367;p23"/>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3"/>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3"/>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 (LIST/ DAY VIEW)</a:t>
            </a:r>
            <a:endParaRPr/>
          </a:p>
        </p:txBody>
      </p:sp>
      <p:sp>
        <p:nvSpPr>
          <p:cNvPr id="373" name="Google Shape;373;p23"/>
          <p:cNvSpPr txBox="1"/>
          <p:nvPr/>
        </p:nvSpPr>
        <p:spPr>
          <a:xfrm>
            <a:off x="206425" y="1111175"/>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date on a calendar is selected.=, the list view will populate showing that particular day and all associated jobs</a:t>
            </a:r>
            <a:endParaRPr sz="900"/>
          </a:p>
        </p:txBody>
      </p:sp>
      <p:sp>
        <p:nvSpPr>
          <p:cNvPr id="374" name="Google Shape;374;p23"/>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375" name="Google Shape;375;p23"/>
          <p:cNvPicPr preferRelativeResize="0"/>
          <p:nvPr/>
        </p:nvPicPr>
        <p:blipFill rotWithShape="1">
          <a:blip r:embed="rId4">
            <a:alphaModFix/>
          </a:blip>
          <a:srcRect b="88081" l="4255" r="3425" t="5511"/>
          <a:stretch/>
        </p:blipFill>
        <p:spPr>
          <a:xfrm>
            <a:off x="4041675" y="1146825"/>
            <a:ext cx="4126900" cy="219450"/>
          </a:xfrm>
          <a:prstGeom prst="rect">
            <a:avLst/>
          </a:prstGeom>
          <a:noFill/>
          <a:ln>
            <a:noFill/>
          </a:ln>
        </p:spPr>
      </p:pic>
      <p:sp>
        <p:nvSpPr>
          <p:cNvPr id="376" name="Google Shape;376;p23"/>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377" name="Google Shape;377;p23"/>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380" name="Google Shape;380;p23"/>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381" name="Google Shape;381;p23"/>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382" name="Google Shape;382;p23"/>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383" name="Google Shape;383;p23"/>
          <p:cNvSpPr/>
          <p:nvPr/>
        </p:nvSpPr>
        <p:spPr>
          <a:xfrm>
            <a:off x="3874677" y="17424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8/17  	  9am          Jane Smith          Load/Unload        412-555-5555	   3/3</a:t>
            </a:r>
            <a:endParaRPr sz="900"/>
          </a:p>
        </p:txBody>
      </p:sp>
      <p:sp>
        <p:nvSpPr>
          <p:cNvPr id="384" name="Google Shape;384;p23"/>
          <p:cNvSpPr/>
          <p:nvPr/>
        </p:nvSpPr>
        <p:spPr>
          <a:xfrm>
            <a:off x="3874677" y="19369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8/18 	  10am        Brock Lane               Unload            412-555-5555	   2/3</a:t>
            </a:r>
            <a:endParaRPr sz="900"/>
          </a:p>
        </p:txBody>
      </p:sp>
      <p:sp>
        <p:nvSpPr>
          <p:cNvPr id="385" name="Google Shape;385;p23"/>
          <p:cNvSpPr/>
          <p:nvPr/>
        </p:nvSpPr>
        <p:spPr>
          <a:xfrm rot="5400000">
            <a:off x="5444975" y="3230425"/>
            <a:ext cx="1034700" cy="69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txBox="1"/>
          <p:nvPr/>
        </p:nvSpPr>
        <p:spPr>
          <a:xfrm>
            <a:off x="4759475" y="2187200"/>
            <a:ext cx="24057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Date</a:t>
            </a:r>
            <a:r>
              <a:rPr lang="en"/>
              <a:t> August 19th, 2019 </a:t>
            </a:r>
            <a:endParaRPr/>
          </a:p>
        </p:txBody>
      </p:sp>
      <p:cxnSp>
        <p:nvCxnSpPr>
          <p:cNvPr id="387" name="Google Shape;387;p23"/>
          <p:cNvCxnSpPr/>
          <p:nvPr/>
        </p:nvCxnSpPr>
        <p:spPr>
          <a:xfrm flipH="1">
            <a:off x="4238250" y="2375863"/>
            <a:ext cx="667500" cy="900"/>
          </a:xfrm>
          <a:prstGeom prst="straightConnector1">
            <a:avLst/>
          </a:prstGeom>
          <a:noFill/>
          <a:ln cap="flat" cmpd="sng" w="28575">
            <a:solidFill>
              <a:schemeClr val="dk2"/>
            </a:solidFill>
            <a:prstDash val="solid"/>
            <a:round/>
            <a:headEnd len="med" w="med" type="none"/>
            <a:tailEnd len="med" w="med" type="none"/>
          </a:ln>
        </p:spPr>
      </p:cxnSp>
      <p:cxnSp>
        <p:nvCxnSpPr>
          <p:cNvPr id="388" name="Google Shape;388;p23"/>
          <p:cNvCxnSpPr/>
          <p:nvPr/>
        </p:nvCxnSpPr>
        <p:spPr>
          <a:xfrm flipH="1">
            <a:off x="6982550" y="2356963"/>
            <a:ext cx="667500" cy="900"/>
          </a:xfrm>
          <a:prstGeom prst="straightConnector1">
            <a:avLst/>
          </a:prstGeom>
          <a:noFill/>
          <a:ln cap="flat" cmpd="sng" w="28575">
            <a:solidFill>
              <a:schemeClr val="dk2"/>
            </a:solidFill>
            <a:prstDash val="solid"/>
            <a:round/>
            <a:headEnd len="med" w="med" type="none"/>
            <a:tailEnd len="med" w="med" type="none"/>
          </a:ln>
        </p:spPr>
      </p:cxnSp>
      <p:sp>
        <p:nvSpPr>
          <p:cNvPr id="389" name="Google Shape;389;p23"/>
          <p:cNvSpPr/>
          <p:nvPr/>
        </p:nvSpPr>
        <p:spPr>
          <a:xfrm>
            <a:off x="3874677" y="256375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9am          Jane Smith          Load/Unload        412-555-5555	   3/3</a:t>
            </a:r>
            <a:endParaRPr sz="900"/>
          </a:p>
        </p:txBody>
      </p:sp>
      <p:sp>
        <p:nvSpPr>
          <p:cNvPr id="390" name="Google Shape;390;p23"/>
          <p:cNvSpPr/>
          <p:nvPr/>
        </p:nvSpPr>
        <p:spPr>
          <a:xfrm>
            <a:off x="3874677" y="2758238"/>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10am        Brock Lane               Unload            412-555-5555	   2/3</a:t>
            </a:r>
            <a:endParaRPr sz="900"/>
          </a:p>
        </p:txBody>
      </p:sp>
      <p:sp>
        <p:nvSpPr>
          <p:cNvPr id="391" name="Google Shape;391;p23"/>
          <p:cNvSpPr/>
          <p:nvPr/>
        </p:nvSpPr>
        <p:spPr>
          <a:xfrm>
            <a:off x="5434725" y="921150"/>
            <a:ext cx="26457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Search</a:t>
            </a:r>
            <a:endParaRPr sz="9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122"/>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22"/>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Dashboard Home Page</a:t>
            </a:r>
            <a:endParaRPr/>
          </a:p>
        </p:txBody>
      </p:sp>
      <p:sp>
        <p:nvSpPr>
          <p:cNvPr id="2629" name="Google Shape;2629;p122"/>
          <p:cNvSpPr txBox="1"/>
          <p:nvPr/>
        </p:nvSpPr>
        <p:spPr>
          <a:xfrm>
            <a:off x="206425" y="1111175"/>
            <a:ext cx="18471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entering the dashboard, admin will always be assigned to seeing the new tasks page.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In order to edit a </a:t>
            </a:r>
            <a:r>
              <a:rPr lang="en" sz="900">
                <a:solidFill>
                  <a:schemeClr val="dk1"/>
                </a:solidFill>
              </a:rPr>
              <a:t>customer's</a:t>
            </a:r>
            <a:r>
              <a:rPr lang="en" sz="900">
                <a:solidFill>
                  <a:schemeClr val="dk1"/>
                </a:solidFill>
              </a:rPr>
              <a:t> appointment </a:t>
            </a:r>
            <a:r>
              <a:rPr lang="en" sz="900">
                <a:solidFill>
                  <a:schemeClr val="dk1"/>
                </a:solidFill>
              </a:rPr>
              <a:t>there</a:t>
            </a:r>
            <a:r>
              <a:rPr lang="en" sz="900">
                <a:solidFill>
                  <a:schemeClr val="dk1"/>
                </a:solidFill>
              </a:rPr>
              <a:t> are multiple routes.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Route #1 - Calendar</a:t>
            </a:r>
            <a:endParaRPr sz="900">
              <a:solidFill>
                <a:schemeClr val="dk1"/>
              </a:solidFill>
            </a:endParaRPr>
          </a:p>
          <a:p>
            <a:pPr indent="0" lvl="0" marL="0" rtl="0" algn="l">
              <a:spcBef>
                <a:spcPts val="0"/>
              </a:spcBef>
              <a:spcAft>
                <a:spcPts val="0"/>
              </a:spcAft>
              <a:buNone/>
            </a:pPr>
            <a:r>
              <a:rPr lang="en" sz="900">
                <a:solidFill>
                  <a:schemeClr val="dk1"/>
                </a:solidFill>
              </a:rPr>
              <a:t>Route #2 - Customers</a:t>
            </a:r>
            <a:endParaRPr sz="900">
              <a:solidFill>
                <a:schemeClr val="dk1"/>
              </a:solidFill>
            </a:endParaRPr>
          </a:p>
        </p:txBody>
      </p:sp>
      <p:sp>
        <p:nvSpPr>
          <p:cNvPr id="2630" name="Google Shape;2630;p122"/>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631" name="Google Shape;2631;p122"/>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632" name="Google Shape;2632;p122"/>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633" name="Google Shape;2633;p122"/>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22"/>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5" name="Google Shape;2635;p122"/>
          <p:cNvGrpSpPr/>
          <p:nvPr/>
        </p:nvGrpSpPr>
        <p:grpSpPr>
          <a:xfrm>
            <a:off x="1713625" y="491350"/>
            <a:ext cx="7574525" cy="4358175"/>
            <a:chOff x="1467775" y="642925"/>
            <a:chExt cx="7574525" cy="4358175"/>
          </a:xfrm>
        </p:grpSpPr>
        <p:pic>
          <p:nvPicPr>
            <p:cNvPr id="2636" name="Google Shape;2636;p122"/>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637" name="Google Shape;2637;p122"/>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22"/>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639" name="Google Shape;2639;p122"/>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22"/>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22"/>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1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Route #1 - Calendar</a:t>
            </a:r>
            <a:endParaRPr/>
          </a:p>
        </p:txBody>
      </p:sp>
      <p:sp>
        <p:nvSpPr>
          <p:cNvPr id="2647" name="Google Shape;2647;p1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grpSp>
        <p:nvGrpSpPr>
          <p:cNvPr id="2652" name="Google Shape;2652;p124"/>
          <p:cNvGrpSpPr/>
          <p:nvPr/>
        </p:nvGrpSpPr>
        <p:grpSpPr>
          <a:xfrm>
            <a:off x="1713625" y="491350"/>
            <a:ext cx="7574525" cy="4358175"/>
            <a:chOff x="1408825" y="491350"/>
            <a:chExt cx="7574525" cy="4358175"/>
          </a:xfrm>
        </p:grpSpPr>
        <p:grpSp>
          <p:nvGrpSpPr>
            <p:cNvPr id="2653" name="Google Shape;2653;p124"/>
            <p:cNvGrpSpPr/>
            <p:nvPr/>
          </p:nvGrpSpPr>
          <p:grpSpPr>
            <a:xfrm>
              <a:off x="1408825" y="491350"/>
              <a:ext cx="7574525" cy="4358175"/>
              <a:chOff x="1467775" y="642925"/>
              <a:chExt cx="7574525" cy="4358175"/>
            </a:xfrm>
          </p:grpSpPr>
          <p:pic>
            <p:nvPicPr>
              <p:cNvPr id="2654" name="Google Shape;2654;p124"/>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2655" name="Google Shape;2655;p124"/>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24"/>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657" name="Google Shape;2657;p124"/>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24"/>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24"/>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0" name="Google Shape;2660;p124"/>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61" name="Google Shape;2661;p124"/>
          <p:cNvPicPr preferRelativeResize="0"/>
          <p:nvPr/>
        </p:nvPicPr>
        <p:blipFill rotWithShape="1">
          <a:blip r:embed="rId4">
            <a:alphaModFix/>
          </a:blip>
          <a:srcRect b="5516" l="4255" r="3425" t="5507"/>
          <a:stretch/>
        </p:blipFill>
        <p:spPr>
          <a:xfrm>
            <a:off x="4041675" y="1146825"/>
            <a:ext cx="4126900" cy="3047225"/>
          </a:xfrm>
          <a:prstGeom prst="rect">
            <a:avLst/>
          </a:prstGeom>
          <a:noFill/>
          <a:ln>
            <a:noFill/>
          </a:ln>
        </p:spPr>
      </p:pic>
      <p:sp>
        <p:nvSpPr>
          <p:cNvPr id="2662" name="Google Shape;2662;p124"/>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663" name="Google Shape;2663;p124"/>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24"/>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24"/>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2666" name="Google Shape;2666;p124"/>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2667" name="Google Shape;2667;p124"/>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4"/>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2669" name="Google Shape;2669;p124"/>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2670" name="Google Shape;2670;p124"/>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a:t>
            </a:r>
            <a:endParaRPr/>
          </a:p>
        </p:txBody>
      </p:sp>
      <p:sp>
        <p:nvSpPr>
          <p:cNvPr id="2671" name="Google Shape;2671;p124"/>
          <p:cNvSpPr txBox="1"/>
          <p:nvPr/>
        </p:nvSpPr>
        <p:spPr>
          <a:xfrm>
            <a:off x="248525" y="764250"/>
            <a:ext cx="2217300" cy="4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the calendar view should look like when viewing jobs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When updating a customers appointment user can click on date to find list of customers</a:t>
            </a:r>
            <a:endParaRPr sz="900"/>
          </a:p>
        </p:txBody>
      </p:sp>
      <p:sp>
        <p:nvSpPr>
          <p:cNvPr id="2672" name="Google Shape;2672;p124"/>
          <p:cNvSpPr txBox="1"/>
          <p:nvPr/>
        </p:nvSpPr>
        <p:spPr>
          <a:xfrm>
            <a:off x="47475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673" name="Google Shape;2673;p124"/>
          <p:cNvSpPr txBox="1"/>
          <p:nvPr/>
        </p:nvSpPr>
        <p:spPr>
          <a:xfrm>
            <a:off x="5272438"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2674" name="Google Shape;2674;p124"/>
          <p:cNvSpPr txBox="1"/>
          <p:nvPr/>
        </p:nvSpPr>
        <p:spPr>
          <a:xfrm>
            <a:off x="58437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675" name="Google Shape;2675;p124"/>
          <p:cNvSpPr txBox="1"/>
          <p:nvPr/>
        </p:nvSpPr>
        <p:spPr>
          <a:xfrm>
            <a:off x="64761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2676" name="Google Shape;2676;p124"/>
          <p:cNvSpPr txBox="1"/>
          <p:nvPr/>
        </p:nvSpPr>
        <p:spPr>
          <a:xfrm>
            <a:off x="70410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2677" name="Google Shape;2677;p124"/>
          <p:cNvSpPr txBox="1"/>
          <p:nvPr/>
        </p:nvSpPr>
        <p:spPr>
          <a:xfrm>
            <a:off x="760605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2678" name="Google Shape;2678;p124"/>
          <p:cNvSpPr txBox="1"/>
          <p:nvPr/>
        </p:nvSpPr>
        <p:spPr>
          <a:xfrm>
            <a:off x="41151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679" name="Google Shape;2679;p124"/>
          <p:cNvSpPr txBox="1"/>
          <p:nvPr/>
        </p:nvSpPr>
        <p:spPr>
          <a:xfrm>
            <a:off x="47475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2680" name="Google Shape;2680;p124"/>
          <p:cNvSpPr txBox="1"/>
          <p:nvPr/>
        </p:nvSpPr>
        <p:spPr>
          <a:xfrm>
            <a:off x="527245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681" name="Google Shape;2681;p124"/>
          <p:cNvSpPr txBox="1"/>
          <p:nvPr/>
        </p:nvSpPr>
        <p:spPr>
          <a:xfrm>
            <a:off x="5843775"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2682" name="Google Shape;2682;p124"/>
          <p:cNvSpPr txBox="1"/>
          <p:nvPr/>
        </p:nvSpPr>
        <p:spPr>
          <a:xfrm>
            <a:off x="647610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2683" name="Google Shape;2683;p124"/>
          <p:cNvSpPr txBox="1"/>
          <p:nvPr/>
        </p:nvSpPr>
        <p:spPr>
          <a:xfrm>
            <a:off x="7041075"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2684" name="Google Shape;2684;p124"/>
          <p:cNvSpPr txBox="1"/>
          <p:nvPr/>
        </p:nvSpPr>
        <p:spPr>
          <a:xfrm>
            <a:off x="760605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2685" name="Google Shape;2685;p124"/>
          <p:cNvSpPr txBox="1"/>
          <p:nvPr/>
        </p:nvSpPr>
        <p:spPr>
          <a:xfrm>
            <a:off x="760605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686" name="Google Shape;2686;p124"/>
          <p:cNvSpPr txBox="1"/>
          <p:nvPr/>
        </p:nvSpPr>
        <p:spPr>
          <a:xfrm>
            <a:off x="760605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2687" name="Google Shape;2687;p124"/>
          <p:cNvSpPr txBox="1"/>
          <p:nvPr/>
        </p:nvSpPr>
        <p:spPr>
          <a:xfrm>
            <a:off x="7606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2688" name="Google Shape;2688;p124"/>
          <p:cNvSpPr txBox="1"/>
          <p:nvPr/>
        </p:nvSpPr>
        <p:spPr>
          <a:xfrm>
            <a:off x="70410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2689" name="Google Shape;2689;p124"/>
          <p:cNvSpPr txBox="1"/>
          <p:nvPr/>
        </p:nvSpPr>
        <p:spPr>
          <a:xfrm>
            <a:off x="70410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98</a:t>
            </a:r>
            <a:endParaRPr/>
          </a:p>
        </p:txBody>
      </p:sp>
      <p:sp>
        <p:nvSpPr>
          <p:cNvPr id="2690" name="Google Shape;2690;p124"/>
          <p:cNvSpPr txBox="1"/>
          <p:nvPr/>
        </p:nvSpPr>
        <p:spPr>
          <a:xfrm>
            <a:off x="7041075"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2691" name="Google Shape;2691;p124"/>
          <p:cNvSpPr txBox="1"/>
          <p:nvPr/>
        </p:nvSpPr>
        <p:spPr>
          <a:xfrm>
            <a:off x="6476100"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2692" name="Google Shape;2692;p124"/>
          <p:cNvSpPr txBox="1"/>
          <p:nvPr/>
        </p:nvSpPr>
        <p:spPr>
          <a:xfrm>
            <a:off x="6476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2693" name="Google Shape;2693;p124"/>
          <p:cNvSpPr txBox="1"/>
          <p:nvPr/>
        </p:nvSpPr>
        <p:spPr>
          <a:xfrm>
            <a:off x="6476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2694" name="Google Shape;2694;p124"/>
          <p:cNvSpPr txBox="1"/>
          <p:nvPr/>
        </p:nvSpPr>
        <p:spPr>
          <a:xfrm>
            <a:off x="58437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2695" name="Google Shape;2695;p124"/>
          <p:cNvSpPr txBox="1"/>
          <p:nvPr/>
        </p:nvSpPr>
        <p:spPr>
          <a:xfrm>
            <a:off x="5272438"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696" name="Google Shape;2696;p124"/>
          <p:cNvSpPr txBox="1"/>
          <p:nvPr/>
        </p:nvSpPr>
        <p:spPr>
          <a:xfrm>
            <a:off x="470112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2697" name="Google Shape;2697;p124"/>
          <p:cNvSpPr txBox="1"/>
          <p:nvPr/>
        </p:nvSpPr>
        <p:spPr>
          <a:xfrm>
            <a:off x="412980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698" name="Google Shape;2698;p124"/>
          <p:cNvSpPr txBox="1"/>
          <p:nvPr/>
        </p:nvSpPr>
        <p:spPr>
          <a:xfrm>
            <a:off x="4115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99</a:t>
            </a:r>
            <a:endParaRPr/>
          </a:p>
        </p:txBody>
      </p:sp>
      <p:sp>
        <p:nvSpPr>
          <p:cNvPr id="2699" name="Google Shape;2699;p124"/>
          <p:cNvSpPr txBox="1"/>
          <p:nvPr/>
        </p:nvSpPr>
        <p:spPr>
          <a:xfrm>
            <a:off x="4115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700" name="Google Shape;2700;p124"/>
          <p:cNvSpPr txBox="1"/>
          <p:nvPr/>
        </p:nvSpPr>
        <p:spPr>
          <a:xfrm>
            <a:off x="58437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2701" name="Google Shape;2701;p124"/>
          <p:cNvSpPr txBox="1"/>
          <p:nvPr/>
        </p:nvSpPr>
        <p:spPr>
          <a:xfrm>
            <a:off x="5860575"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2702" name="Google Shape;2702;p124"/>
          <p:cNvSpPr txBox="1"/>
          <p:nvPr/>
        </p:nvSpPr>
        <p:spPr>
          <a:xfrm>
            <a:off x="47475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54</a:t>
            </a:r>
            <a:endParaRPr/>
          </a:p>
        </p:txBody>
      </p:sp>
      <p:sp>
        <p:nvSpPr>
          <p:cNvPr id="2703" name="Google Shape;2703;p124"/>
          <p:cNvSpPr txBox="1"/>
          <p:nvPr/>
        </p:nvSpPr>
        <p:spPr>
          <a:xfrm>
            <a:off x="5272438"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48</a:t>
            </a:r>
            <a:endParaRPr/>
          </a:p>
        </p:txBody>
      </p:sp>
      <p:sp>
        <p:nvSpPr>
          <p:cNvPr id="2704" name="Google Shape;2704;p124"/>
          <p:cNvSpPr txBox="1"/>
          <p:nvPr/>
        </p:nvSpPr>
        <p:spPr>
          <a:xfrm>
            <a:off x="5245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2705" name="Google Shape;2705;p124"/>
          <p:cNvSpPr txBox="1"/>
          <p:nvPr/>
        </p:nvSpPr>
        <p:spPr>
          <a:xfrm>
            <a:off x="47475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2706" name="Google Shape;2706;p124"/>
          <p:cNvSpPr/>
          <p:nvPr/>
        </p:nvSpPr>
        <p:spPr>
          <a:xfrm>
            <a:off x="4066450" y="25257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grpSp>
        <p:nvGrpSpPr>
          <p:cNvPr id="2711" name="Google Shape;2711;p125"/>
          <p:cNvGrpSpPr/>
          <p:nvPr/>
        </p:nvGrpSpPr>
        <p:grpSpPr>
          <a:xfrm>
            <a:off x="1713625" y="491350"/>
            <a:ext cx="7574525" cy="4358175"/>
            <a:chOff x="1408825" y="491350"/>
            <a:chExt cx="7574525" cy="4358175"/>
          </a:xfrm>
        </p:grpSpPr>
        <p:grpSp>
          <p:nvGrpSpPr>
            <p:cNvPr id="2712" name="Google Shape;2712;p125"/>
            <p:cNvGrpSpPr/>
            <p:nvPr/>
          </p:nvGrpSpPr>
          <p:grpSpPr>
            <a:xfrm>
              <a:off x="1408825" y="491350"/>
              <a:ext cx="7574525" cy="4358175"/>
              <a:chOff x="1467775" y="642925"/>
              <a:chExt cx="7574525" cy="4358175"/>
            </a:xfrm>
          </p:grpSpPr>
          <p:pic>
            <p:nvPicPr>
              <p:cNvPr id="2713" name="Google Shape;2713;p125"/>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2714" name="Google Shape;2714;p12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716" name="Google Shape;2716;p12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2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125"/>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125"/>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25"/>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 (LIST/ DAY VIEW)</a:t>
            </a:r>
            <a:endParaRPr/>
          </a:p>
        </p:txBody>
      </p:sp>
      <p:sp>
        <p:nvSpPr>
          <p:cNvPr id="2722" name="Google Shape;2722;p125"/>
          <p:cNvSpPr txBox="1"/>
          <p:nvPr/>
        </p:nvSpPr>
        <p:spPr>
          <a:xfrm>
            <a:off x="206425" y="1111175"/>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in list view, user can search for customer in list, or simply search for their name in the database.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Filters also work.</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 will click customers row to open up customer job profile.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When filter is activated only names relevant to those filters will populate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2723" name="Google Shape;2723;p125"/>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724" name="Google Shape;2724;p125"/>
          <p:cNvPicPr preferRelativeResize="0"/>
          <p:nvPr/>
        </p:nvPicPr>
        <p:blipFill rotWithShape="1">
          <a:blip r:embed="rId4">
            <a:alphaModFix/>
          </a:blip>
          <a:srcRect b="88081" l="4255" r="3425" t="5511"/>
          <a:stretch/>
        </p:blipFill>
        <p:spPr>
          <a:xfrm>
            <a:off x="4041675" y="1146825"/>
            <a:ext cx="4126900" cy="219450"/>
          </a:xfrm>
          <a:prstGeom prst="rect">
            <a:avLst/>
          </a:prstGeom>
          <a:noFill/>
          <a:ln>
            <a:noFill/>
          </a:ln>
        </p:spPr>
      </p:pic>
      <p:sp>
        <p:nvSpPr>
          <p:cNvPr id="2725" name="Google Shape;2725;p125"/>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726" name="Google Shape;2726;p125"/>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25"/>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5"/>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2729" name="Google Shape;2729;p125"/>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2730" name="Google Shape;2730;p125"/>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2731" name="Google Shape;2731;p125"/>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2732" name="Google Shape;2732;p125"/>
          <p:cNvSpPr/>
          <p:nvPr/>
        </p:nvSpPr>
        <p:spPr>
          <a:xfrm>
            <a:off x="3874677" y="211262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8/18	  9am          Jane Smith          Load/Unload        412-555-5555	   3/3</a:t>
            </a:r>
            <a:endParaRPr sz="900"/>
          </a:p>
        </p:txBody>
      </p:sp>
      <p:sp>
        <p:nvSpPr>
          <p:cNvPr id="2733" name="Google Shape;2733;p125"/>
          <p:cNvSpPr/>
          <p:nvPr/>
        </p:nvSpPr>
        <p:spPr>
          <a:xfrm>
            <a:off x="3874677" y="2307125"/>
            <a:ext cx="4293900" cy="159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8/18 	  10am        Brock Lane               Unload            412-555-5555	   2/3</a:t>
            </a:r>
            <a:endParaRPr sz="900"/>
          </a:p>
        </p:txBody>
      </p:sp>
      <p:sp>
        <p:nvSpPr>
          <p:cNvPr id="2734" name="Google Shape;2734;p125"/>
          <p:cNvSpPr/>
          <p:nvPr/>
        </p:nvSpPr>
        <p:spPr>
          <a:xfrm rot="5400000">
            <a:off x="5459075" y="3485975"/>
            <a:ext cx="774600" cy="51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25"/>
          <p:cNvSpPr txBox="1"/>
          <p:nvPr/>
        </p:nvSpPr>
        <p:spPr>
          <a:xfrm>
            <a:off x="5002825" y="2557363"/>
            <a:ext cx="20376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Date</a:t>
            </a:r>
            <a:r>
              <a:rPr lang="en"/>
              <a:t> 8/19</a:t>
            </a:r>
            <a:endParaRPr/>
          </a:p>
        </p:txBody>
      </p:sp>
      <p:cxnSp>
        <p:nvCxnSpPr>
          <p:cNvPr id="2736" name="Google Shape;2736;p125"/>
          <p:cNvCxnSpPr/>
          <p:nvPr/>
        </p:nvCxnSpPr>
        <p:spPr>
          <a:xfrm flipH="1">
            <a:off x="4435950" y="2746038"/>
            <a:ext cx="667500" cy="900"/>
          </a:xfrm>
          <a:prstGeom prst="straightConnector1">
            <a:avLst/>
          </a:prstGeom>
          <a:noFill/>
          <a:ln cap="flat" cmpd="sng" w="28575">
            <a:solidFill>
              <a:schemeClr val="dk2"/>
            </a:solidFill>
            <a:prstDash val="solid"/>
            <a:round/>
            <a:headEnd len="med" w="med" type="none"/>
            <a:tailEnd len="med" w="med" type="none"/>
          </a:ln>
        </p:spPr>
      </p:cxnSp>
      <p:cxnSp>
        <p:nvCxnSpPr>
          <p:cNvPr id="2737" name="Google Shape;2737;p125"/>
          <p:cNvCxnSpPr/>
          <p:nvPr/>
        </p:nvCxnSpPr>
        <p:spPr>
          <a:xfrm flipH="1">
            <a:off x="6814150" y="2727138"/>
            <a:ext cx="667500" cy="900"/>
          </a:xfrm>
          <a:prstGeom prst="straightConnector1">
            <a:avLst/>
          </a:prstGeom>
          <a:noFill/>
          <a:ln cap="flat" cmpd="sng" w="28575">
            <a:solidFill>
              <a:schemeClr val="dk2"/>
            </a:solidFill>
            <a:prstDash val="solid"/>
            <a:round/>
            <a:headEnd len="med" w="med" type="none"/>
            <a:tailEnd len="med" w="med" type="none"/>
          </a:ln>
        </p:spPr>
      </p:cxnSp>
      <p:sp>
        <p:nvSpPr>
          <p:cNvPr id="2738" name="Google Shape;2738;p125"/>
          <p:cNvSpPr/>
          <p:nvPr/>
        </p:nvSpPr>
        <p:spPr>
          <a:xfrm>
            <a:off x="3874677" y="293392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9am          Jane Smith          Load/Unload        412-555-5555	   3/3</a:t>
            </a:r>
            <a:endParaRPr sz="900"/>
          </a:p>
        </p:txBody>
      </p:sp>
      <p:sp>
        <p:nvSpPr>
          <p:cNvPr id="2739" name="Google Shape;2739;p125"/>
          <p:cNvSpPr/>
          <p:nvPr/>
        </p:nvSpPr>
        <p:spPr>
          <a:xfrm>
            <a:off x="3874677" y="3128413"/>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8/19	  10am        Brock Lane               Unload            412-555-5555	   2/3</a:t>
            </a:r>
            <a:endParaRPr sz="900"/>
          </a:p>
        </p:txBody>
      </p:sp>
      <p:sp>
        <p:nvSpPr>
          <p:cNvPr id="2740" name="Google Shape;2740;p125"/>
          <p:cNvSpPr/>
          <p:nvPr/>
        </p:nvSpPr>
        <p:spPr>
          <a:xfrm>
            <a:off x="5434725" y="921150"/>
            <a:ext cx="26457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Search</a:t>
            </a:r>
            <a:endParaRPr sz="900"/>
          </a:p>
        </p:txBody>
      </p:sp>
      <p:sp>
        <p:nvSpPr>
          <p:cNvPr id="2741" name="Google Shape;2741;p125"/>
          <p:cNvSpPr/>
          <p:nvPr/>
        </p:nvSpPr>
        <p:spPr>
          <a:xfrm>
            <a:off x="2500663" y="204356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5"/>
          <p:cNvSpPr txBox="1"/>
          <p:nvPr/>
        </p:nvSpPr>
        <p:spPr>
          <a:xfrm>
            <a:off x="4943525" y="1720813"/>
            <a:ext cx="2037600" cy="2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Date 8/18</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126"/>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26"/>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749" name="Google Shape;2749;p126"/>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750" name="Google Shape;2750;p126"/>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751" name="Google Shape;2751;p126"/>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6"/>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3" name="Google Shape;2753;p126"/>
          <p:cNvGrpSpPr/>
          <p:nvPr/>
        </p:nvGrpSpPr>
        <p:grpSpPr>
          <a:xfrm>
            <a:off x="1713625" y="491350"/>
            <a:ext cx="7574525" cy="4358175"/>
            <a:chOff x="1408825" y="491350"/>
            <a:chExt cx="7574525" cy="4358175"/>
          </a:xfrm>
        </p:grpSpPr>
        <p:grpSp>
          <p:nvGrpSpPr>
            <p:cNvPr id="2754" name="Google Shape;2754;p126"/>
            <p:cNvGrpSpPr/>
            <p:nvPr/>
          </p:nvGrpSpPr>
          <p:grpSpPr>
            <a:xfrm>
              <a:off x="1408825" y="491350"/>
              <a:ext cx="7574525" cy="4358175"/>
              <a:chOff x="1467775" y="642925"/>
              <a:chExt cx="7574525" cy="4358175"/>
            </a:xfrm>
          </p:grpSpPr>
          <p:pic>
            <p:nvPicPr>
              <p:cNvPr id="2755" name="Google Shape;2755;p126"/>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756" name="Google Shape;2756;p12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26"/>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758" name="Google Shape;2758;p12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126"/>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762" name="Google Shape;2762;p126"/>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763" name="Google Shape;2763;p126"/>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764" name="Google Shape;2764;p126"/>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765" name="Google Shape;2765;p126"/>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(updating)</a:t>
            </a:r>
            <a:endParaRPr/>
          </a:p>
        </p:txBody>
      </p:sp>
      <p:sp>
        <p:nvSpPr>
          <p:cNvPr id="2766" name="Google Shape;2766;p126"/>
          <p:cNvSpPr txBox="1"/>
          <p:nvPr/>
        </p:nvSpPr>
        <p:spPr>
          <a:xfrm>
            <a:off x="83050" y="1127925"/>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User can edit all appointment details by clicking “edit” button in the bottom right corner.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things in green can be edited and effect price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things in blue can be edited and do not </a:t>
            </a:r>
            <a:r>
              <a:rPr lang="en" sz="900">
                <a:solidFill>
                  <a:schemeClr val="dk1"/>
                </a:solidFill>
              </a:rPr>
              <a:t>affect</a:t>
            </a:r>
            <a:r>
              <a:rPr lang="en" sz="900">
                <a:solidFill>
                  <a:schemeClr val="dk1"/>
                </a:solidFill>
              </a:rPr>
              <a:t> price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Date - If date is currently fully booked, customer must select a different date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Start Time - </a:t>
            </a:r>
            <a:r>
              <a:rPr lang="en" sz="900">
                <a:solidFill>
                  <a:schemeClr val="dk1"/>
                </a:solidFill>
              </a:rPr>
              <a:t>If time is currently fully booked, customer must select a different time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additional team members are added within 12 hrs. A pop-up message appears indicating we cannot guarantee additional team members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2767" name="Google Shape;2767;p126"/>
          <p:cNvSpPr/>
          <p:nvPr/>
        </p:nvSpPr>
        <p:spPr>
          <a:xfrm>
            <a:off x="553483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127"/>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(updating)</a:t>
            </a:r>
            <a:endParaRPr/>
          </a:p>
        </p:txBody>
      </p:sp>
      <p:sp>
        <p:nvSpPr>
          <p:cNvPr id="2773" name="Google Shape;2773;p127"/>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7"/>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775" name="Google Shape;2775;p127"/>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776" name="Google Shape;2776;p127"/>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777" name="Google Shape;2777;p127"/>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27"/>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127"/>
          <p:cNvGrpSpPr/>
          <p:nvPr/>
        </p:nvGrpSpPr>
        <p:grpSpPr>
          <a:xfrm>
            <a:off x="1713625" y="491350"/>
            <a:ext cx="7574525" cy="4358175"/>
            <a:chOff x="1408825" y="491350"/>
            <a:chExt cx="7574525" cy="4358175"/>
          </a:xfrm>
        </p:grpSpPr>
        <p:grpSp>
          <p:nvGrpSpPr>
            <p:cNvPr id="2780" name="Google Shape;2780;p127"/>
            <p:cNvGrpSpPr/>
            <p:nvPr/>
          </p:nvGrpSpPr>
          <p:grpSpPr>
            <a:xfrm>
              <a:off x="1408825" y="491350"/>
              <a:ext cx="7574525" cy="4358175"/>
              <a:chOff x="1467775" y="642925"/>
              <a:chExt cx="7574525" cy="4358175"/>
            </a:xfrm>
          </p:grpSpPr>
          <p:pic>
            <p:nvPicPr>
              <p:cNvPr id="2781" name="Google Shape;2781;p127"/>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782" name="Google Shape;2782;p127"/>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7"/>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784" name="Google Shape;2784;p127"/>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7"/>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27"/>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7" name="Google Shape;2787;p127"/>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788" name="Google Shape;2788;p127"/>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789" name="Google Shape;2789;p127"/>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790" name="Google Shape;2790;p127"/>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Rules (cont’d):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If new start time is during peak hours and price changes, pop up window must populate to acknowledge that.</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To add additional hours, simply change the end time.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location is changed, map does not populate however </a:t>
            </a:r>
            <a:r>
              <a:rPr lang="en" sz="800">
                <a:solidFill>
                  <a:schemeClr val="dk1"/>
                </a:solidFill>
              </a:rPr>
              <a:t>addresses</a:t>
            </a:r>
            <a:r>
              <a:rPr lang="en" sz="800">
                <a:solidFill>
                  <a:schemeClr val="dk1"/>
                </a:solidFill>
              </a:rPr>
              <a:t> </a:t>
            </a:r>
            <a:r>
              <a:rPr lang="en" sz="800">
                <a:solidFill>
                  <a:schemeClr val="dk1"/>
                </a:solidFill>
              </a:rPr>
              <a:t>auto populate</a:t>
            </a:r>
            <a:r>
              <a:rPr lang="en" sz="800">
                <a:solidFill>
                  <a:schemeClr val="dk1"/>
                </a:solidFill>
              </a:rPr>
              <a:t> with </a:t>
            </a:r>
            <a:r>
              <a:rPr lang="en" sz="800">
                <a:solidFill>
                  <a:schemeClr val="dk1"/>
                </a:solidFill>
              </a:rPr>
              <a:t>zip codes</a:t>
            </a:r>
            <a:r>
              <a:rPr lang="en" sz="800">
                <a:solidFill>
                  <a:schemeClr val="dk1"/>
                </a:solidFill>
              </a:rPr>
              <a:t> for confirmation</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Customer can add unlimited amount of locations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If any element is changed that affects the job price (job type, boxes, furniture, stairs, elevators, #of hours, team members, additional protection plan) a new quote must be generated in the “quoted price” area. A pop up message acknowledging the new quote must be present and read to customer with a confirmation button.</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Additional elements that can alter price: peak hour pricing,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If customer makes any changes that affect the original quoted price and we do not have a card on file, pop-up must also indicate that a card is needed on file to confirm changes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2791" name="Google Shape;2791;p127"/>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28"/>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a:t>
            </a:r>
            <a:endParaRPr/>
          </a:p>
        </p:txBody>
      </p:sp>
      <p:sp>
        <p:nvSpPr>
          <p:cNvPr id="2797" name="Google Shape;2797;p128"/>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28"/>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799" name="Google Shape;2799;p128"/>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800" name="Google Shape;2800;p128"/>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01" name="Google Shape;2801;p128"/>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28"/>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3" name="Google Shape;2803;p128"/>
          <p:cNvGrpSpPr/>
          <p:nvPr/>
        </p:nvGrpSpPr>
        <p:grpSpPr>
          <a:xfrm>
            <a:off x="1713625" y="491350"/>
            <a:ext cx="7574525" cy="4358175"/>
            <a:chOff x="1408825" y="491350"/>
            <a:chExt cx="7574525" cy="4358175"/>
          </a:xfrm>
        </p:grpSpPr>
        <p:grpSp>
          <p:nvGrpSpPr>
            <p:cNvPr id="2804" name="Google Shape;2804;p128"/>
            <p:cNvGrpSpPr/>
            <p:nvPr/>
          </p:nvGrpSpPr>
          <p:grpSpPr>
            <a:xfrm>
              <a:off x="1408825" y="491350"/>
              <a:ext cx="7574525" cy="4358175"/>
              <a:chOff x="1467775" y="642925"/>
              <a:chExt cx="7574525" cy="4358175"/>
            </a:xfrm>
          </p:grpSpPr>
          <p:pic>
            <p:nvPicPr>
              <p:cNvPr id="2805" name="Google Shape;2805;p128"/>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806" name="Google Shape;2806;p128"/>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8"/>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808" name="Google Shape;2808;p128"/>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8"/>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28"/>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1" name="Google Shape;2811;p128"/>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812" name="Google Shape;2812;p128"/>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813" name="Google Shape;2813;p128"/>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814" name="Google Shape;2814;p128"/>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When cancel button is hit. A pop up message will appear confirming.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cancellation is within 12 hrs of appointment start time, customer will be charged 50% of estimated job costs. That should also appear in the pop-up message.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customer does not have card on file, skip cancellation fee.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job is cancelled remove from calendars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Add into filter of cancelled jobs from calendar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Send message to team members that job has been cancelled </a:t>
            </a:r>
            <a:endParaRPr sz="800">
              <a:solidFill>
                <a:schemeClr val="dk1"/>
              </a:solidFill>
            </a:endParaRPr>
          </a:p>
        </p:txBody>
      </p:sp>
      <p:sp>
        <p:nvSpPr>
          <p:cNvPr id="2815" name="Google Shape;2815;p128"/>
          <p:cNvSpPr/>
          <p:nvPr/>
        </p:nvSpPr>
        <p:spPr>
          <a:xfrm>
            <a:off x="3971375" y="94060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8"/>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817" name="Google Shape;2817;p128"/>
          <p:cNvSpPr/>
          <p:nvPr/>
        </p:nvSpPr>
        <p:spPr>
          <a:xfrm>
            <a:off x="609518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8"/>
          <p:cNvSpPr/>
          <p:nvPr/>
        </p:nvSpPr>
        <p:spPr>
          <a:xfrm>
            <a:off x="5142575" y="1534275"/>
            <a:ext cx="2226300" cy="1484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understand things come up, would you like to reschedule?</a:t>
            </a:r>
            <a:endParaRPr/>
          </a:p>
        </p:txBody>
      </p:sp>
      <p:sp>
        <p:nvSpPr>
          <p:cNvPr id="2819" name="Google Shape;2819;p128"/>
          <p:cNvSpPr/>
          <p:nvPr/>
        </p:nvSpPr>
        <p:spPr>
          <a:xfrm>
            <a:off x="5494300" y="2719725"/>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Yes</a:t>
            </a:r>
            <a:endParaRPr sz="900"/>
          </a:p>
        </p:txBody>
      </p:sp>
      <p:sp>
        <p:nvSpPr>
          <p:cNvPr id="2820" name="Google Shape;2820;p128"/>
          <p:cNvSpPr/>
          <p:nvPr/>
        </p:nvSpPr>
        <p:spPr>
          <a:xfrm>
            <a:off x="6285250" y="2719725"/>
            <a:ext cx="8490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No, cancel</a:t>
            </a:r>
            <a:endParaRPr sz="9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29"/>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 within 12 hrs.)</a:t>
            </a:r>
            <a:endParaRPr/>
          </a:p>
        </p:txBody>
      </p:sp>
      <p:sp>
        <p:nvSpPr>
          <p:cNvPr id="2826" name="Google Shape;2826;p129"/>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9"/>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828" name="Google Shape;2828;p129"/>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829" name="Google Shape;2829;p129"/>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30" name="Google Shape;2830;p129"/>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9"/>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2" name="Google Shape;2832;p129"/>
          <p:cNvGrpSpPr/>
          <p:nvPr/>
        </p:nvGrpSpPr>
        <p:grpSpPr>
          <a:xfrm>
            <a:off x="1713625" y="491350"/>
            <a:ext cx="7574525" cy="4358175"/>
            <a:chOff x="1408825" y="491350"/>
            <a:chExt cx="7574525" cy="4358175"/>
          </a:xfrm>
        </p:grpSpPr>
        <p:grpSp>
          <p:nvGrpSpPr>
            <p:cNvPr id="2833" name="Google Shape;2833;p129"/>
            <p:cNvGrpSpPr/>
            <p:nvPr/>
          </p:nvGrpSpPr>
          <p:grpSpPr>
            <a:xfrm>
              <a:off x="1408825" y="491350"/>
              <a:ext cx="7574525" cy="4358175"/>
              <a:chOff x="1467775" y="642925"/>
              <a:chExt cx="7574525" cy="4358175"/>
            </a:xfrm>
          </p:grpSpPr>
          <p:pic>
            <p:nvPicPr>
              <p:cNvPr id="2834" name="Google Shape;2834;p129"/>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835" name="Google Shape;2835;p129"/>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9"/>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837" name="Google Shape;2837;p129"/>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9"/>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9"/>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0" name="Google Shape;2840;p129"/>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841" name="Google Shape;2841;p129"/>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842" name="Google Shape;2842;p129"/>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843" name="Google Shape;2843;p129"/>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When cancel button is hit. A pop up message will appear confirming.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cancellation is within 12 hrs of appointment start time, customer will be charged 50% of estimated job costs. That should also appear in the pop-up message.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customer does not have card on file, skip cancellation fee.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job is cancelled remove from calendars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Add into filter of cancelled jobs from calendar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Send message to team members that job has been cancelled </a:t>
            </a:r>
            <a:endParaRPr sz="800">
              <a:solidFill>
                <a:schemeClr val="dk1"/>
              </a:solidFill>
            </a:endParaRPr>
          </a:p>
        </p:txBody>
      </p:sp>
      <p:sp>
        <p:nvSpPr>
          <p:cNvPr id="2844" name="Google Shape;2844;p129"/>
          <p:cNvSpPr/>
          <p:nvPr/>
        </p:nvSpPr>
        <p:spPr>
          <a:xfrm>
            <a:off x="3971375" y="94060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29"/>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846" name="Google Shape;2846;p129"/>
          <p:cNvSpPr/>
          <p:nvPr/>
        </p:nvSpPr>
        <p:spPr>
          <a:xfrm>
            <a:off x="609518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9"/>
          <p:cNvSpPr/>
          <p:nvPr/>
        </p:nvSpPr>
        <p:spPr>
          <a:xfrm>
            <a:off x="5142575" y="1534275"/>
            <a:ext cx="2456400" cy="18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Your job is scheduled within the next 12 hours, jobs cancelled within 12 hours of start time are subject to a 50% cancellation fee. Would you still like to cancel? </a:t>
            </a:r>
            <a:endParaRPr/>
          </a:p>
        </p:txBody>
      </p:sp>
      <p:sp>
        <p:nvSpPr>
          <p:cNvPr id="2848" name="Google Shape;2848;p129"/>
          <p:cNvSpPr/>
          <p:nvPr/>
        </p:nvSpPr>
        <p:spPr>
          <a:xfrm>
            <a:off x="5418925" y="3121675"/>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Yes</a:t>
            </a:r>
            <a:endParaRPr sz="900"/>
          </a:p>
        </p:txBody>
      </p:sp>
      <p:sp>
        <p:nvSpPr>
          <p:cNvPr id="2849" name="Google Shape;2849;p129"/>
          <p:cNvSpPr/>
          <p:nvPr/>
        </p:nvSpPr>
        <p:spPr>
          <a:xfrm>
            <a:off x="6357700" y="3121675"/>
            <a:ext cx="8490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No, cancel</a:t>
            </a:r>
            <a:endParaRPr sz="9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130"/>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 within 12 hrs.)</a:t>
            </a:r>
            <a:endParaRPr/>
          </a:p>
        </p:txBody>
      </p:sp>
      <p:sp>
        <p:nvSpPr>
          <p:cNvPr id="2855" name="Google Shape;2855;p130"/>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0"/>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857" name="Google Shape;2857;p130"/>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858" name="Google Shape;2858;p130"/>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59" name="Google Shape;2859;p130"/>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0"/>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1" name="Google Shape;2861;p130"/>
          <p:cNvGrpSpPr/>
          <p:nvPr/>
        </p:nvGrpSpPr>
        <p:grpSpPr>
          <a:xfrm>
            <a:off x="1713625" y="491350"/>
            <a:ext cx="7574525" cy="4358175"/>
            <a:chOff x="1408825" y="491350"/>
            <a:chExt cx="7574525" cy="4358175"/>
          </a:xfrm>
        </p:grpSpPr>
        <p:grpSp>
          <p:nvGrpSpPr>
            <p:cNvPr id="2862" name="Google Shape;2862;p130"/>
            <p:cNvGrpSpPr/>
            <p:nvPr/>
          </p:nvGrpSpPr>
          <p:grpSpPr>
            <a:xfrm>
              <a:off x="1408825" y="491350"/>
              <a:ext cx="7574525" cy="4358175"/>
              <a:chOff x="1467775" y="642925"/>
              <a:chExt cx="7574525" cy="4358175"/>
            </a:xfrm>
          </p:grpSpPr>
          <p:pic>
            <p:nvPicPr>
              <p:cNvPr id="2863" name="Google Shape;2863;p130"/>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864" name="Google Shape;2864;p130"/>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0"/>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866" name="Google Shape;2866;p130"/>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0"/>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0"/>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130"/>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870" name="Google Shape;2870;p130"/>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871" name="Google Shape;2871;p130"/>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872" name="Google Shape;2872;p130"/>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When cancel button is hit. A pop up message will appear confirming.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cancellation is within 12 hrs of appointment start time, customer will be charged 50% of estimated job costs. That should also appear in the pop-up message.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customer does not have card on file, skip cancellation fee.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job is cancelled remove from calendars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Add into filter of cancelled jobs from calendar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Send message to team members that job has been cancelled </a:t>
            </a:r>
            <a:endParaRPr sz="800">
              <a:solidFill>
                <a:schemeClr val="dk1"/>
              </a:solidFill>
            </a:endParaRPr>
          </a:p>
        </p:txBody>
      </p:sp>
      <p:sp>
        <p:nvSpPr>
          <p:cNvPr id="2873" name="Google Shape;2873;p130"/>
          <p:cNvSpPr/>
          <p:nvPr/>
        </p:nvSpPr>
        <p:spPr>
          <a:xfrm>
            <a:off x="3971375" y="94060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0"/>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875" name="Google Shape;2875;p130"/>
          <p:cNvSpPr/>
          <p:nvPr/>
        </p:nvSpPr>
        <p:spPr>
          <a:xfrm>
            <a:off x="609518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0"/>
          <p:cNvSpPr/>
          <p:nvPr/>
        </p:nvSpPr>
        <p:spPr>
          <a:xfrm>
            <a:off x="5142575" y="1534275"/>
            <a:ext cx="2456400" cy="18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really would love to work with you. We’d like to offer you an additional 5% off to let us help.</a:t>
            </a:r>
            <a:endParaRPr sz="1200">
              <a:solidFill>
                <a:schemeClr val="dk1"/>
              </a:solidFill>
            </a:endParaRPr>
          </a:p>
        </p:txBody>
      </p:sp>
      <p:sp>
        <p:nvSpPr>
          <p:cNvPr id="2877" name="Google Shape;2877;p130"/>
          <p:cNvSpPr/>
          <p:nvPr/>
        </p:nvSpPr>
        <p:spPr>
          <a:xfrm>
            <a:off x="5418925" y="3121675"/>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Yes</a:t>
            </a:r>
            <a:endParaRPr sz="900"/>
          </a:p>
        </p:txBody>
      </p:sp>
      <p:sp>
        <p:nvSpPr>
          <p:cNvPr id="2878" name="Google Shape;2878;p130"/>
          <p:cNvSpPr/>
          <p:nvPr/>
        </p:nvSpPr>
        <p:spPr>
          <a:xfrm>
            <a:off x="6357700" y="3121675"/>
            <a:ext cx="8490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No, cancel</a:t>
            </a:r>
            <a:endParaRPr sz="9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131"/>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 within 12 hrs.)</a:t>
            </a:r>
            <a:endParaRPr/>
          </a:p>
        </p:txBody>
      </p:sp>
      <p:sp>
        <p:nvSpPr>
          <p:cNvPr id="2884" name="Google Shape;2884;p131"/>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1"/>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886" name="Google Shape;2886;p131"/>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887" name="Google Shape;2887;p131"/>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88" name="Google Shape;2888;p131"/>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1"/>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0" name="Google Shape;2890;p131"/>
          <p:cNvGrpSpPr/>
          <p:nvPr/>
        </p:nvGrpSpPr>
        <p:grpSpPr>
          <a:xfrm>
            <a:off x="1713625" y="491350"/>
            <a:ext cx="7574525" cy="4358175"/>
            <a:chOff x="1408825" y="491350"/>
            <a:chExt cx="7574525" cy="4358175"/>
          </a:xfrm>
        </p:grpSpPr>
        <p:grpSp>
          <p:nvGrpSpPr>
            <p:cNvPr id="2891" name="Google Shape;2891;p131"/>
            <p:cNvGrpSpPr/>
            <p:nvPr/>
          </p:nvGrpSpPr>
          <p:grpSpPr>
            <a:xfrm>
              <a:off x="1408825" y="491350"/>
              <a:ext cx="7574525" cy="4358175"/>
              <a:chOff x="1467775" y="642925"/>
              <a:chExt cx="7574525" cy="4358175"/>
            </a:xfrm>
          </p:grpSpPr>
          <p:pic>
            <p:nvPicPr>
              <p:cNvPr id="2892" name="Google Shape;2892;p131"/>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893" name="Google Shape;2893;p131"/>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1"/>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895" name="Google Shape;2895;p131"/>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1"/>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1"/>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131"/>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899" name="Google Shape;2899;p131"/>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900" name="Google Shape;2900;p131"/>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901" name="Google Shape;2901;p131"/>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When cancel button is hit. A pop up message will appear confirming.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cancellation is within 12 hrs of appointment start time, customer will be charged 50% of estimated job costs. That should also appear in the pop-up message.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customer does not have card on file, skip cancellation fee.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job is cancelled remove from calendars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Add into filter of cancelled jobs from calendar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Send message to team members that job has been cancelled </a:t>
            </a:r>
            <a:endParaRPr sz="800">
              <a:solidFill>
                <a:schemeClr val="dk1"/>
              </a:solidFill>
            </a:endParaRPr>
          </a:p>
        </p:txBody>
      </p:sp>
      <p:sp>
        <p:nvSpPr>
          <p:cNvPr id="2902" name="Google Shape;2902;p131"/>
          <p:cNvSpPr/>
          <p:nvPr/>
        </p:nvSpPr>
        <p:spPr>
          <a:xfrm>
            <a:off x="3971375" y="94060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1"/>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904" name="Google Shape;2904;p131"/>
          <p:cNvSpPr/>
          <p:nvPr/>
        </p:nvSpPr>
        <p:spPr>
          <a:xfrm>
            <a:off x="609518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1"/>
          <p:cNvSpPr/>
          <p:nvPr/>
        </p:nvSpPr>
        <p:spPr>
          <a:xfrm>
            <a:off x="5142575" y="1534275"/>
            <a:ext cx="2456400" cy="18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What is your reason for cancelling?</a:t>
            </a:r>
            <a:endParaRPr sz="12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Found a better price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Change of plans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Help from friends and family</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No longer need service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Desired time not available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Other</a:t>
            </a:r>
            <a:endParaRPr sz="10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906" name="Google Shape;2906;p131"/>
          <p:cNvSpPr/>
          <p:nvPr/>
        </p:nvSpPr>
        <p:spPr>
          <a:xfrm>
            <a:off x="5946275" y="3109125"/>
            <a:ext cx="8490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Submit</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4"/>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 (MAP / MONTH VIEW)</a:t>
            </a:r>
            <a:endParaRPr/>
          </a:p>
        </p:txBody>
      </p:sp>
      <p:sp>
        <p:nvSpPr>
          <p:cNvPr id="398" name="Google Shape;398;p24"/>
          <p:cNvSpPr txBox="1"/>
          <p:nvPr/>
        </p:nvSpPr>
        <p:spPr>
          <a:xfrm>
            <a:off x="206425" y="1111175"/>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When new job is created a pin will automatically be placed on the map based off of location and date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screen shows what should happen when the view option is selected in the calendar and map view is chosen.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Clicking on a pen should open up </a:t>
            </a:r>
            <a:r>
              <a:rPr lang="en" sz="900"/>
              <a:t>miniature</a:t>
            </a:r>
            <a:r>
              <a:rPr lang="en" sz="900"/>
              <a:t> profile of job. If view more is selected in </a:t>
            </a:r>
            <a:r>
              <a:rPr lang="en" sz="900"/>
              <a:t>miniature</a:t>
            </a:r>
            <a:r>
              <a:rPr lang="en" sz="900"/>
              <a:t> profile complete job profile is opened.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When in map view there is additional option to select “day” view. When this is selected, a day filter pops up over map for user to be able to sift through dates, or open up calendar and select a specific date</a:t>
            </a:r>
            <a:endParaRPr sz="900"/>
          </a:p>
        </p:txBody>
      </p:sp>
      <p:sp>
        <p:nvSpPr>
          <p:cNvPr id="399" name="Google Shape;399;p24"/>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400" name="Google Shape;400;p24"/>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401" name="Google Shape;401;p24"/>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402" name="Google Shape;402;p24"/>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4"/>
          <p:cNvGrpSpPr/>
          <p:nvPr/>
        </p:nvGrpSpPr>
        <p:grpSpPr>
          <a:xfrm>
            <a:off x="1713625" y="491350"/>
            <a:ext cx="7574525" cy="4358175"/>
            <a:chOff x="1408825" y="491350"/>
            <a:chExt cx="7574525" cy="4358175"/>
          </a:xfrm>
        </p:grpSpPr>
        <p:grpSp>
          <p:nvGrpSpPr>
            <p:cNvPr id="405" name="Google Shape;405;p24"/>
            <p:cNvGrpSpPr/>
            <p:nvPr/>
          </p:nvGrpSpPr>
          <p:grpSpPr>
            <a:xfrm>
              <a:off x="1408825" y="491350"/>
              <a:ext cx="7574525" cy="4358175"/>
              <a:chOff x="1467775" y="642925"/>
              <a:chExt cx="7574525" cy="4358175"/>
            </a:xfrm>
          </p:grpSpPr>
          <p:pic>
            <p:nvPicPr>
              <p:cNvPr id="406" name="Google Shape;406;p24"/>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407" name="Google Shape;407;p24"/>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409" name="Google Shape;409;p24"/>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4"/>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3" name="Google Shape;413;p24"/>
          <p:cNvPicPr preferRelativeResize="0"/>
          <p:nvPr/>
        </p:nvPicPr>
        <p:blipFill rotWithShape="1">
          <a:blip r:embed="rId5">
            <a:alphaModFix/>
          </a:blip>
          <a:srcRect b="20348" l="41397" r="4002" t="16456"/>
          <a:stretch/>
        </p:blipFill>
        <p:spPr>
          <a:xfrm>
            <a:off x="4036800" y="1189425"/>
            <a:ext cx="3969651" cy="3062678"/>
          </a:xfrm>
          <a:prstGeom prst="rect">
            <a:avLst/>
          </a:prstGeom>
          <a:noFill/>
          <a:ln>
            <a:noFill/>
          </a:ln>
        </p:spPr>
      </p:pic>
      <p:pic>
        <p:nvPicPr>
          <p:cNvPr id="414" name="Google Shape;414;p24"/>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415" name="Google Shape;415;p24"/>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416" name="Google Shape;416;p24"/>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419" name="Google Shape;419;p24"/>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420" name="Google Shape;420;p24"/>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421" name="Google Shape;421;p24"/>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422" name="Google Shape;422;p24"/>
          <p:cNvSpPr/>
          <p:nvPr/>
        </p:nvSpPr>
        <p:spPr>
          <a:xfrm>
            <a:off x="7536900" y="1782725"/>
            <a:ext cx="219600" cy="21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7566750" y="1817375"/>
            <a:ext cx="159900" cy="159900"/>
          </a:xfrm>
          <a:prstGeom prst="mathPlus">
            <a:avLst>
              <a:gd fmla="val 23520" name="adj1"/>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7536900" y="2067438"/>
            <a:ext cx="219600" cy="21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7536900" y="2067450"/>
            <a:ext cx="219600" cy="2196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5793175" y="15674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a:t>
            </a:r>
            <a:endParaRPr sz="900"/>
          </a:p>
        </p:txBody>
      </p:sp>
      <p:sp>
        <p:nvSpPr>
          <p:cNvPr id="427" name="Google Shape;427;p24"/>
          <p:cNvSpPr/>
          <p:nvPr/>
        </p:nvSpPr>
        <p:spPr>
          <a:xfrm>
            <a:off x="6337025" y="15863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flipH="1">
            <a:off x="5462025" y="15863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rot="5400000">
            <a:off x="5608325" y="2880500"/>
            <a:ext cx="993600" cy="17496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txBox="1"/>
          <p:nvPr/>
        </p:nvSpPr>
        <p:spPr>
          <a:xfrm>
            <a:off x="5345575" y="3322550"/>
            <a:ext cx="13521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Customer Name</a:t>
            </a:r>
            <a:endParaRPr sz="1200"/>
          </a:p>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Time</a:t>
            </a:r>
            <a:endParaRPr sz="900"/>
          </a:p>
          <a:p>
            <a:pPr indent="0" lvl="0" marL="0" rtl="0" algn="l">
              <a:spcBef>
                <a:spcPts val="0"/>
              </a:spcBef>
              <a:spcAft>
                <a:spcPts val="0"/>
              </a:spcAft>
              <a:buNone/>
            </a:pPr>
            <a:r>
              <a:rPr lang="en" sz="900"/>
              <a:t>Job Type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t/>
            </a:r>
            <a:endParaRPr sz="9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132"/>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 within 12 hrs.)</a:t>
            </a:r>
            <a:endParaRPr/>
          </a:p>
        </p:txBody>
      </p:sp>
      <p:sp>
        <p:nvSpPr>
          <p:cNvPr id="2912" name="Google Shape;2912;p132"/>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2"/>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914" name="Google Shape;2914;p132"/>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915" name="Google Shape;2915;p132"/>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916" name="Google Shape;2916;p132"/>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2"/>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132"/>
          <p:cNvGrpSpPr/>
          <p:nvPr/>
        </p:nvGrpSpPr>
        <p:grpSpPr>
          <a:xfrm>
            <a:off x="1713625" y="491350"/>
            <a:ext cx="7574525" cy="4358175"/>
            <a:chOff x="1408825" y="491350"/>
            <a:chExt cx="7574525" cy="4358175"/>
          </a:xfrm>
        </p:grpSpPr>
        <p:grpSp>
          <p:nvGrpSpPr>
            <p:cNvPr id="2919" name="Google Shape;2919;p132"/>
            <p:cNvGrpSpPr/>
            <p:nvPr/>
          </p:nvGrpSpPr>
          <p:grpSpPr>
            <a:xfrm>
              <a:off x="1408825" y="491350"/>
              <a:ext cx="7574525" cy="4358175"/>
              <a:chOff x="1467775" y="642925"/>
              <a:chExt cx="7574525" cy="4358175"/>
            </a:xfrm>
          </p:grpSpPr>
          <p:pic>
            <p:nvPicPr>
              <p:cNvPr id="2920" name="Google Shape;2920;p132"/>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921" name="Google Shape;2921;p132"/>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2"/>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923" name="Google Shape;2923;p132"/>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2"/>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2"/>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132"/>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927" name="Google Shape;2927;p132"/>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928" name="Google Shape;2928;p132"/>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2929" name="Google Shape;2929;p132"/>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When cancel button is hit. A pop up message will appear confirming.</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cancellation is within 12 hrs of appointment start time, customer will be charged 50% of estimated job costs. That should also appear in the pop-up message.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If customer does not have card on file, skip cancellation fee.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job is cancelled remove from calendars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Add into filter of cancelled jobs from calendar</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Send message to team members that job has been cancelled </a:t>
            </a:r>
            <a:endParaRPr sz="800">
              <a:solidFill>
                <a:schemeClr val="dk1"/>
              </a:solidFill>
            </a:endParaRPr>
          </a:p>
        </p:txBody>
      </p:sp>
      <p:sp>
        <p:nvSpPr>
          <p:cNvPr id="2930" name="Google Shape;2930;p132"/>
          <p:cNvSpPr/>
          <p:nvPr/>
        </p:nvSpPr>
        <p:spPr>
          <a:xfrm>
            <a:off x="3971375" y="94060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2"/>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932" name="Google Shape;2932;p132"/>
          <p:cNvSpPr/>
          <p:nvPr/>
        </p:nvSpPr>
        <p:spPr>
          <a:xfrm>
            <a:off x="6095188" y="3771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2"/>
          <p:cNvSpPr/>
          <p:nvPr/>
        </p:nvSpPr>
        <p:spPr>
          <a:xfrm>
            <a:off x="5142575" y="1534275"/>
            <a:ext cx="2456400" cy="18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200">
                <a:solidFill>
                  <a:schemeClr val="dk1"/>
                </a:solidFill>
              </a:rPr>
              <a:t>Ok just to confirm you’d like to cancel your job for [date] at [time]</a:t>
            </a:r>
            <a:endParaRPr sz="10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934" name="Google Shape;2934;p132"/>
          <p:cNvSpPr/>
          <p:nvPr/>
        </p:nvSpPr>
        <p:spPr>
          <a:xfrm>
            <a:off x="5946275" y="3109125"/>
            <a:ext cx="8490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133"/>
          <p:cNvSpPr txBox="1"/>
          <p:nvPr/>
        </p:nvSpPr>
        <p:spPr>
          <a:xfrm>
            <a:off x="268000" y="77775"/>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(cancelling)</a:t>
            </a:r>
            <a:endParaRPr/>
          </a:p>
        </p:txBody>
      </p:sp>
      <p:sp>
        <p:nvSpPr>
          <p:cNvPr id="2940" name="Google Shape;2940;p133"/>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3"/>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2942" name="Google Shape;2942;p133"/>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2943" name="Google Shape;2943;p133"/>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944" name="Google Shape;2944;p133"/>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3"/>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133"/>
          <p:cNvGrpSpPr/>
          <p:nvPr/>
        </p:nvGrpSpPr>
        <p:grpSpPr>
          <a:xfrm>
            <a:off x="1713625" y="491350"/>
            <a:ext cx="7574525" cy="4358175"/>
            <a:chOff x="1408825" y="491350"/>
            <a:chExt cx="7574525" cy="4358175"/>
          </a:xfrm>
        </p:grpSpPr>
        <p:grpSp>
          <p:nvGrpSpPr>
            <p:cNvPr id="2947" name="Google Shape;2947;p133"/>
            <p:cNvGrpSpPr/>
            <p:nvPr/>
          </p:nvGrpSpPr>
          <p:grpSpPr>
            <a:xfrm>
              <a:off x="1408825" y="491350"/>
              <a:ext cx="7574525" cy="4358175"/>
              <a:chOff x="1467775" y="642925"/>
              <a:chExt cx="7574525" cy="4358175"/>
            </a:xfrm>
          </p:grpSpPr>
          <p:pic>
            <p:nvPicPr>
              <p:cNvPr id="2948" name="Google Shape;2948;p133"/>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2949" name="Google Shape;2949;p133"/>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3"/>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951" name="Google Shape;2951;p133"/>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3"/>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3"/>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4" name="Google Shape;2954;p133"/>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2955" name="Google Shape;2955;p133"/>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2956" name="Google Shape;2956;p133"/>
          <p:cNvSpPr txBox="1"/>
          <p:nvPr/>
        </p:nvSpPr>
        <p:spPr>
          <a:xfrm>
            <a:off x="50575" y="911888"/>
            <a:ext cx="2338200" cy="3841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Char char="●"/>
            </a:pPr>
            <a:r>
              <a:rPr lang="en" sz="800">
                <a:solidFill>
                  <a:schemeClr val="dk1"/>
                </a:solidFill>
              </a:rPr>
              <a:t>A pop-up confirming job has been cancelled will appear.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After hitting ok, user will be taken back to home screen of dashboard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Job will still be saved under customer in customer history</a:t>
            </a:r>
            <a:endParaRPr sz="800">
              <a:solidFill>
                <a:schemeClr val="dk1"/>
              </a:solidFill>
            </a:endParaRPr>
          </a:p>
        </p:txBody>
      </p:sp>
      <p:sp>
        <p:nvSpPr>
          <p:cNvPr id="2957" name="Google Shape;2957;p133"/>
          <p:cNvSpPr/>
          <p:nvPr/>
        </p:nvSpPr>
        <p:spPr>
          <a:xfrm>
            <a:off x="3971275" y="909450"/>
            <a:ext cx="4197300" cy="33246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3"/>
          <p:cNvSpPr/>
          <p:nvPr/>
        </p:nvSpPr>
        <p:spPr>
          <a:xfrm>
            <a:off x="5142575" y="1534275"/>
            <a:ext cx="2226300" cy="1484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Job has been </a:t>
            </a:r>
            <a:r>
              <a:rPr lang="en"/>
              <a:t>successfully</a:t>
            </a:r>
            <a:r>
              <a:rPr lang="en"/>
              <a:t> cancelled</a:t>
            </a:r>
            <a:endParaRPr/>
          </a:p>
        </p:txBody>
      </p:sp>
      <p:sp>
        <p:nvSpPr>
          <p:cNvPr id="2959" name="Google Shape;2959;p133"/>
          <p:cNvSpPr/>
          <p:nvPr/>
        </p:nvSpPr>
        <p:spPr>
          <a:xfrm>
            <a:off x="5721175" y="26711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Ok</a:t>
            </a:r>
            <a:endParaRPr sz="9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1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Route #2 - Customers</a:t>
            </a:r>
            <a:endParaRPr/>
          </a:p>
        </p:txBody>
      </p:sp>
      <p:sp>
        <p:nvSpPr>
          <p:cNvPr id="2965" name="Google Shape;2965;p1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35"/>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page</a:t>
            </a:r>
            <a:endParaRPr/>
          </a:p>
        </p:txBody>
      </p:sp>
      <p:sp>
        <p:nvSpPr>
          <p:cNvPr id="2971" name="Google Shape;2971;p135"/>
          <p:cNvSpPr txBox="1"/>
          <p:nvPr/>
        </p:nvSpPr>
        <p:spPr>
          <a:xfrm>
            <a:off x="206425" y="1111175"/>
            <a:ext cx="18471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on the customer page, user will see a list of customers we have served in alphabetical order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When clicking on customer name it opens up the customer profile page.</a:t>
            </a:r>
            <a:endParaRPr sz="900">
              <a:solidFill>
                <a:schemeClr val="dk1"/>
              </a:solidFill>
            </a:endParaRPr>
          </a:p>
        </p:txBody>
      </p:sp>
      <p:grpSp>
        <p:nvGrpSpPr>
          <p:cNvPr id="2972" name="Google Shape;2972;p135"/>
          <p:cNvGrpSpPr/>
          <p:nvPr/>
        </p:nvGrpSpPr>
        <p:grpSpPr>
          <a:xfrm>
            <a:off x="1713625" y="491350"/>
            <a:ext cx="7574525" cy="4358175"/>
            <a:chOff x="1408825" y="491350"/>
            <a:chExt cx="7574525" cy="4358175"/>
          </a:xfrm>
        </p:grpSpPr>
        <p:grpSp>
          <p:nvGrpSpPr>
            <p:cNvPr id="2973" name="Google Shape;2973;p135"/>
            <p:cNvGrpSpPr/>
            <p:nvPr/>
          </p:nvGrpSpPr>
          <p:grpSpPr>
            <a:xfrm>
              <a:off x="1408825" y="491350"/>
              <a:ext cx="7574525" cy="4358175"/>
              <a:chOff x="1467775" y="642925"/>
              <a:chExt cx="7574525" cy="4358175"/>
            </a:xfrm>
          </p:grpSpPr>
          <p:pic>
            <p:nvPicPr>
              <p:cNvPr id="2974" name="Google Shape;2974;p135"/>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2975" name="Google Shape;2975;p13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977" name="Google Shape;2977;p13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0" name="Google Shape;2980;p135"/>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135"/>
          <p:cNvSpPr/>
          <p:nvPr/>
        </p:nvSpPr>
        <p:spPr>
          <a:xfrm>
            <a:off x="2817127" y="220822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5"/>
          <p:cNvSpPr/>
          <p:nvPr/>
        </p:nvSpPr>
        <p:spPr>
          <a:xfrm>
            <a:off x="4950475" y="11514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983" name="Google Shape;2983;p135"/>
          <p:cNvSpPr/>
          <p:nvPr/>
        </p:nvSpPr>
        <p:spPr>
          <a:xfrm>
            <a:off x="5490200" y="1151450"/>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2984" name="Google Shape;2984;p135"/>
          <p:cNvSpPr/>
          <p:nvPr/>
        </p:nvSpPr>
        <p:spPr>
          <a:xfrm>
            <a:off x="6130125" y="1151450"/>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2985" name="Google Shape;2985;p135"/>
          <p:cNvSpPr txBox="1"/>
          <p:nvPr/>
        </p:nvSpPr>
        <p:spPr>
          <a:xfrm>
            <a:off x="4118250" y="10883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2986" name="Google Shape;2986;p135"/>
          <p:cNvSpPr/>
          <p:nvPr/>
        </p:nvSpPr>
        <p:spPr>
          <a:xfrm>
            <a:off x="3874677" y="211262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4"/>
              </a:rPr>
              <a:t>jsmith@gmail.com</a:t>
            </a:r>
            <a:r>
              <a:rPr lang="en" sz="900"/>
              <a:t>    412-444-4444   7/28/19</a:t>
            </a:r>
            <a:endParaRPr sz="900"/>
          </a:p>
        </p:txBody>
      </p:sp>
      <p:sp>
        <p:nvSpPr>
          <p:cNvPr id="2987" name="Google Shape;2987;p135"/>
          <p:cNvSpPr/>
          <p:nvPr/>
        </p:nvSpPr>
        <p:spPr>
          <a:xfrm rot="5400000">
            <a:off x="5459075" y="3485975"/>
            <a:ext cx="774600" cy="51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5"/>
          <p:cNvSpPr/>
          <p:nvPr/>
        </p:nvSpPr>
        <p:spPr>
          <a:xfrm>
            <a:off x="6770048" y="1151450"/>
            <a:ext cx="13188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Search</a:t>
            </a:r>
            <a:endParaRPr sz="900"/>
          </a:p>
        </p:txBody>
      </p:sp>
      <p:sp>
        <p:nvSpPr>
          <p:cNvPr id="2989" name="Google Shape;2989;p135"/>
          <p:cNvSpPr/>
          <p:nvPr/>
        </p:nvSpPr>
        <p:spPr>
          <a:xfrm>
            <a:off x="3874677" y="1418250"/>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Name</a:t>
            </a:r>
            <a:r>
              <a:rPr lang="en" sz="900"/>
              <a:t>  	  Location     Upcoming        Email              Phone#            Last Job Date </a:t>
            </a:r>
            <a:endParaRPr sz="900"/>
          </a:p>
        </p:txBody>
      </p:sp>
      <p:sp>
        <p:nvSpPr>
          <p:cNvPr id="2990" name="Google Shape;2990;p135"/>
          <p:cNvSpPr/>
          <p:nvPr/>
        </p:nvSpPr>
        <p:spPr>
          <a:xfrm>
            <a:off x="3874677" y="2286013"/>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5"/>
              </a:rPr>
              <a:t>jsmith@gmail.com</a:t>
            </a:r>
            <a:r>
              <a:rPr lang="en" sz="900"/>
              <a:t>    412-444-4444   7/28/19</a:t>
            </a:r>
            <a:endParaRPr sz="900"/>
          </a:p>
        </p:txBody>
      </p:sp>
      <p:sp>
        <p:nvSpPr>
          <p:cNvPr id="2991" name="Google Shape;2991;p135"/>
          <p:cNvSpPr/>
          <p:nvPr/>
        </p:nvSpPr>
        <p:spPr>
          <a:xfrm>
            <a:off x="3874677" y="249180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6"/>
              </a:rPr>
              <a:t>jsmith@gmail.com</a:t>
            </a:r>
            <a:r>
              <a:rPr lang="en" sz="900"/>
              <a:t>    412-444-4444   7/28/19</a:t>
            </a:r>
            <a:endParaRPr sz="900"/>
          </a:p>
        </p:txBody>
      </p:sp>
      <p:sp>
        <p:nvSpPr>
          <p:cNvPr id="2992" name="Google Shape;2992;p135"/>
          <p:cNvSpPr/>
          <p:nvPr/>
        </p:nvSpPr>
        <p:spPr>
          <a:xfrm>
            <a:off x="3874677" y="269757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7"/>
              </a:rPr>
              <a:t>jsmith@gmail.com</a:t>
            </a:r>
            <a:r>
              <a:rPr lang="en" sz="900"/>
              <a:t>    412-444-4444   7/28/19</a:t>
            </a:r>
            <a:endParaRPr sz="900"/>
          </a:p>
        </p:txBody>
      </p:sp>
      <p:sp>
        <p:nvSpPr>
          <p:cNvPr id="2993" name="Google Shape;2993;p135"/>
          <p:cNvSpPr/>
          <p:nvPr/>
        </p:nvSpPr>
        <p:spPr>
          <a:xfrm>
            <a:off x="3874677" y="2924613"/>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8"/>
              </a:rPr>
              <a:t>jsmith@gmail.com</a:t>
            </a:r>
            <a:r>
              <a:rPr lang="en" sz="900"/>
              <a:t>    412-444-4444   7/28/19</a:t>
            </a:r>
            <a:endParaRPr sz="9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grpSp>
        <p:nvGrpSpPr>
          <p:cNvPr id="2998" name="Google Shape;2998;p136"/>
          <p:cNvGrpSpPr/>
          <p:nvPr/>
        </p:nvGrpSpPr>
        <p:grpSpPr>
          <a:xfrm>
            <a:off x="1713625" y="491350"/>
            <a:ext cx="7574525" cy="4358175"/>
            <a:chOff x="1467775" y="642925"/>
            <a:chExt cx="7574525" cy="4358175"/>
          </a:xfrm>
        </p:grpSpPr>
        <p:pic>
          <p:nvPicPr>
            <p:cNvPr id="2999" name="Google Shape;2999;p136"/>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3000" name="Google Shape;3000;p13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6"/>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3002" name="Google Shape;3002;p13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136"/>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6"/>
          <p:cNvSpPr txBox="1"/>
          <p:nvPr/>
        </p:nvSpPr>
        <p:spPr>
          <a:xfrm>
            <a:off x="4923225" y="1443875"/>
            <a:ext cx="1250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Jane</a:t>
            </a:r>
            <a:endParaRPr/>
          </a:p>
          <a:p>
            <a:pPr indent="0" lvl="0" marL="0" rtl="0" algn="l">
              <a:spcBef>
                <a:spcPts val="0"/>
              </a:spcBef>
              <a:spcAft>
                <a:spcPts val="0"/>
              </a:spcAft>
              <a:buNone/>
            </a:pPr>
            <a:r>
              <a:rPr lang="en"/>
              <a:t>Smith</a:t>
            </a:r>
            <a:endParaRPr/>
          </a:p>
        </p:txBody>
      </p:sp>
      <p:sp>
        <p:nvSpPr>
          <p:cNvPr id="3007" name="Google Shape;3007;p136"/>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Appointments</a:t>
            </a:r>
            <a:endParaRPr/>
          </a:p>
        </p:txBody>
      </p:sp>
      <p:sp>
        <p:nvSpPr>
          <p:cNvPr id="3008" name="Google Shape;3008;p136"/>
          <p:cNvSpPr/>
          <p:nvPr/>
        </p:nvSpPr>
        <p:spPr>
          <a:xfrm>
            <a:off x="7644000" y="27368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6"/>
          <p:cNvSpPr/>
          <p:nvPr/>
        </p:nvSpPr>
        <p:spPr>
          <a:xfrm flipH="1" rot="10800000">
            <a:off x="3881925" y="3042075"/>
            <a:ext cx="4277100" cy="10440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6"/>
          <p:cNvSpPr txBox="1"/>
          <p:nvPr/>
        </p:nvSpPr>
        <p:spPr>
          <a:xfrm>
            <a:off x="4366750" y="3400825"/>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First Name</a:t>
            </a:r>
            <a:endParaRPr sz="700"/>
          </a:p>
          <a:p>
            <a:pPr indent="0" lvl="0" marL="0" rtl="0" algn="l">
              <a:spcBef>
                <a:spcPts val="0"/>
              </a:spcBef>
              <a:spcAft>
                <a:spcPts val="0"/>
              </a:spcAft>
              <a:buNone/>
            </a:pPr>
            <a:r>
              <a:rPr lang="en" sz="700"/>
              <a:t>Last Name</a:t>
            </a:r>
            <a:endParaRPr sz="700"/>
          </a:p>
        </p:txBody>
      </p:sp>
      <p:sp>
        <p:nvSpPr>
          <p:cNvPr id="3011" name="Google Shape;3011;p136"/>
          <p:cNvSpPr txBox="1"/>
          <p:nvPr/>
        </p:nvSpPr>
        <p:spPr>
          <a:xfrm>
            <a:off x="6689075" y="34292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 #</a:t>
            </a:r>
            <a:endParaRPr sz="700"/>
          </a:p>
        </p:txBody>
      </p:sp>
      <p:sp>
        <p:nvSpPr>
          <p:cNvPr id="3012" name="Google Shape;3012;p136"/>
          <p:cNvSpPr txBox="1"/>
          <p:nvPr/>
        </p:nvSpPr>
        <p:spPr>
          <a:xfrm>
            <a:off x="5733563" y="342927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Address</a:t>
            </a:r>
            <a:endParaRPr sz="700"/>
          </a:p>
        </p:txBody>
      </p:sp>
      <p:sp>
        <p:nvSpPr>
          <p:cNvPr id="3013" name="Google Shape;3013;p136"/>
          <p:cNvSpPr txBox="1"/>
          <p:nvPr/>
        </p:nvSpPr>
        <p:spPr>
          <a:xfrm>
            <a:off x="5415163" y="33954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Job Type</a:t>
            </a:r>
            <a:endParaRPr sz="700"/>
          </a:p>
        </p:txBody>
      </p:sp>
      <p:sp>
        <p:nvSpPr>
          <p:cNvPr id="3014" name="Google Shape;3014;p136"/>
          <p:cNvSpPr txBox="1"/>
          <p:nvPr/>
        </p:nvSpPr>
        <p:spPr>
          <a:xfrm>
            <a:off x="4954888" y="3390575"/>
            <a:ext cx="385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Start/End Time</a:t>
            </a:r>
            <a:endParaRPr sz="700"/>
          </a:p>
        </p:txBody>
      </p:sp>
      <p:sp>
        <p:nvSpPr>
          <p:cNvPr id="3015" name="Google Shape;3015;p136"/>
          <p:cNvSpPr txBox="1"/>
          <p:nvPr/>
        </p:nvSpPr>
        <p:spPr>
          <a:xfrm>
            <a:off x="6226263" y="34292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p:txBody>
      </p:sp>
      <p:sp>
        <p:nvSpPr>
          <p:cNvPr id="3016" name="Google Shape;3016;p136"/>
          <p:cNvSpPr txBox="1"/>
          <p:nvPr/>
        </p:nvSpPr>
        <p:spPr>
          <a:xfrm>
            <a:off x="7207175" y="34008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Team Members</a:t>
            </a:r>
            <a:endParaRPr sz="700"/>
          </a:p>
        </p:txBody>
      </p:sp>
      <p:sp>
        <p:nvSpPr>
          <p:cNvPr id="3017" name="Google Shape;3017;p136"/>
          <p:cNvSpPr txBox="1"/>
          <p:nvPr/>
        </p:nvSpPr>
        <p:spPr>
          <a:xfrm>
            <a:off x="4173825" y="307322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3018" name="Google Shape;3018;p136"/>
          <p:cNvSpPr/>
          <p:nvPr/>
        </p:nvSpPr>
        <p:spPr>
          <a:xfrm>
            <a:off x="4923225" y="3106575"/>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Date(s)</a:t>
            </a:r>
            <a:endParaRPr sz="900"/>
          </a:p>
        </p:txBody>
      </p:sp>
      <p:sp>
        <p:nvSpPr>
          <p:cNvPr id="3019" name="Google Shape;3019;p136"/>
          <p:cNvSpPr/>
          <p:nvPr/>
        </p:nvSpPr>
        <p:spPr>
          <a:xfrm>
            <a:off x="5720725" y="3106575"/>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3020" name="Google Shape;3020;p136"/>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Filtering view by calendar in team member profile</a:t>
            </a:r>
            <a:endParaRPr/>
          </a:p>
        </p:txBody>
      </p:sp>
      <p:sp>
        <p:nvSpPr>
          <p:cNvPr id="3021" name="Google Shape;3021;p136"/>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3022" name="Google Shape;3022;p136"/>
          <p:cNvSpPr txBox="1"/>
          <p:nvPr/>
        </p:nvSpPr>
        <p:spPr>
          <a:xfrm>
            <a:off x="4955438" y="2043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3023" name="Google Shape;3023;p136"/>
          <p:cNvSpPr txBox="1"/>
          <p:nvPr/>
        </p:nvSpPr>
        <p:spPr>
          <a:xfrm>
            <a:off x="4190025" y="1088300"/>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Since</a:t>
            </a:r>
            <a:endParaRPr sz="700"/>
          </a:p>
        </p:txBody>
      </p:sp>
      <p:sp>
        <p:nvSpPr>
          <p:cNvPr id="3024" name="Google Shape;3024;p136"/>
          <p:cNvSpPr txBox="1"/>
          <p:nvPr/>
        </p:nvSpPr>
        <p:spPr>
          <a:xfrm>
            <a:off x="4678125" y="11787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3025" name="Google Shape;3025;p136"/>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3026" name="Google Shape;3026;p136"/>
          <p:cNvSpPr txBox="1"/>
          <p:nvPr/>
        </p:nvSpPr>
        <p:spPr>
          <a:xfrm>
            <a:off x="7154125" y="20435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jsmith@gmail.com</a:t>
            </a:r>
            <a:endParaRPr sz="700"/>
          </a:p>
        </p:txBody>
      </p:sp>
      <p:sp>
        <p:nvSpPr>
          <p:cNvPr id="3027" name="Google Shape;3027;p136"/>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3028" name="Google Shape;3028;p136"/>
          <p:cNvSpPr txBox="1"/>
          <p:nvPr/>
        </p:nvSpPr>
        <p:spPr>
          <a:xfrm>
            <a:off x="4955450" y="1926075"/>
            <a:ext cx="681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Tapestry</a:t>
            </a:r>
            <a:endParaRPr sz="700"/>
          </a:p>
        </p:txBody>
      </p:sp>
      <p:sp>
        <p:nvSpPr>
          <p:cNvPr id="3029" name="Google Shape;3029;p136"/>
          <p:cNvSpPr txBox="1"/>
          <p:nvPr/>
        </p:nvSpPr>
        <p:spPr>
          <a:xfrm>
            <a:off x="248525" y="142717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the customer profile looks like. Most information will be gained through interaction within the customer app. </a:t>
            </a:r>
            <a:r>
              <a:rPr lang="en" sz="900"/>
              <a:t>Tapestry</a:t>
            </a:r>
            <a:r>
              <a:rPr lang="en" sz="900"/>
              <a:t> will be manually entered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date should reflect the first time they booked.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Job Types:</a:t>
            </a:r>
            <a:endParaRPr sz="900"/>
          </a:p>
          <a:p>
            <a:pPr indent="-285750" lvl="0" marL="457200" rtl="0" algn="l">
              <a:spcBef>
                <a:spcPts val="0"/>
              </a:spcBef>
              <a:spcAft>
                <a:spcPts val="0"/>
              </a:spcAft>
              <a:buSzPts val="900"/>
              <a:buChar char="●"/>
            </a:pPr>
            <a:r>
              <a:rPr lang="en" sz="900"/>
              <a:t>Load</a:t>
            </a:r>
            <a:endParaRPr sz="900"/>
          </a:p>
          <a:p>
            <a:pPr indent="-285750" lvl="0" marL="457200" rtl="0" algn="l">
              <a:spcBef>
                <a:spcPts val="0"/>
              </a:spcBef>
              <a:spcAft>
                <a:spcPts val="0"/>
              </a:spcAft>
              <a:buSzPts val="900"/>
              <a:buChar char="●"/>
            </a:pPr>
            <a:r>
              <a:rPr lang="en" sz="900"/>
              <a:t>Unload </a:t>
            </a:r>
            <a:endParaRPr sz="900"/>
          </a:p>
          <a:p>
            <a:pPr indent="-285750" lvl="0" marL="457200" rtl="0" algn="l">
              <a:spcBef>
                <a:spcPts val="0"/>
              </a:spcBef>
              <a:spcAft>
                <a:spcPts val="0"/>
              </a:spcAft>
              <a:buSzPts val="900"/>
              <a:buChar char="●"/>
            </a:pPr>
            <a:r>
              <a:rPr lang="en" sz="900"/>
              <a:t>load/unload </a:t>
            </a:r>
            <a:endParaRPr sz="900"/>
          </a:p>
          <a:p>
            <a:pPr indent="-285750" lvl="0" marL="457200" rtl="0" algn="l">
              <a:spcBef>
                <a:spcPts val="0"/>
              </a:spcBef>
              <a:spcAft>
                <a:spcPts val="0"/>
              </a:spcAft>
              <a:buSzPts val="900"/>
              <a:buChar char="●"/>
            </a:pPr>
            <a:r>
              <a:rPr lang="en" sz="900"/>
              <a:t>Helping hand</a:t>
            </a:r>
            <a:endParaRPr sz="900"/>
          </a:p>
          <a:p>
            <a:pPr indent="-285750" lvl="0" marL="457200" rtl="0" algn="l">
              <a:spcBef>
                <a:spcPts val="0"/>
              </a:spcBef>
              <a:spcAft>
                <a:spcPts val="0"/>
              </a:spcAft>
              <a:buSzPts val="900"/>
              <a:buChar char="●"/>
            </a:pPr>
            <a:r>
              <a:rPr lang="en" sz="900"/>
              <a:t>In house move</a:t>
            </a:r>
            <a:endParaRPr sz="900"/>
          </a:p>
          <a:p>
            <a:pPr indent="0" lvl="0" marL="0" rtl="0" algn="l">
              <a:spcBef>
                <a:spcPts val="0"/>
              </a:spcBef>
              <a:spcAft>
                <a:spcPts val="0"/>
              </a:spcAft>
              <a:buNone/>
            </a:pPr>
            <a:r>
              <a:rPr lang="en" sz="900"/>
              <a:t>Job Status</a:t>
            </a:r>
            <a:endParaRPr sz="900"/>
          </a:p>
          <a:p>
            <a:pPr indent="-285750" lvl="0" marL="457200" rtl="0" algn="l">
              <a:spcBef>
                <a:spcPts val="0"/>
              </a:spcBef>
              <a:spcAft>
                <a:spcPts val="0"/>
              </a:spcAft>
              <a:buSzPts val="900"/>
              <a:buChar char="●"/>
            </a:pPr>
            <a:r>
              <a:rPr lang="en" sz="900"/>
              <a:t>Staffed</a:t>
            </a:r>
            <a:endParaRPr sz="900"/>
          </a:p>
          <a:p>
            <a:pPr indent="-285750" lvl="0" marL="457200" rtl="0" algn="l">
              <a:spcBef>
                <a:spcPts val="0"/>
              </a:spcBef>
              <a:spcAft>
                <a:spcPts val="0"/>
              </a:spcAft>
              <a:buSzPts val="900"/>
              <a:buChar char="●"/>
            </a:pPr>
            <a:r>
              <a:rPr lang="en" sz="900"/>
              <a:t>Unstaffed </a:t>
            </a:r>
            <a:endParaRPr sz="900"/>
          </a:p>
          <a:p>
            <a:pPr indent="-285750" lvl="0" marL="457200" rtl="0" algn="l">
              <a:spcBef>
                <a:spcPts val="0"/>
              </a:spcBef>
              <a:spcAft>
                <a:spcPts val="0"/>
              </a:spcAft>
              <a:buSzPts val="900"/>
              <a:buChar char="●"/>
            </a:pPr>
            <a:r>
              <a:rPr lang="en" sz="900"/>
              <a:t>Cancelled </a:t>
            </a:r>
            <a:endParaRPr sz="900"/>
          </a:p>
          <a:p>
            <a:pPr indent="-285750" lvl="0" marL="457200" rtl="0" algn="l">
              <a:spcBef>
                <a:spcPts val="0"/>
              </a:spcBef>
              <a:spcAft>
                <a:spcPts val="0"/>
              </a:spcAft>
              <a:buSzPts val="900"/>
              <a:buChar char="●"/>
            </a:pPr>
            <a:r>
              <a:rPr lang="en" sz="900"/>
              <a:t>Completed </a:t>
            </a:r>
            <a:endParaRPr sz="900"/>
          </a:p>
          <a:p>
            <a:pPr indent="0" lvl="0" marL="0" rtl="0" algn="l">
              <a:spcBef>
                <a:spcPts val="0"/>
              </a:spcBef>
              <a:spcAft>
                <a:spcPts val="0"/>
              </a:spcAft>
              <a:buNone/>
            </a:pPr>
            <a:r>
              <a:t/>
            </a:r>
            <a:endParaRPr sz="900"/>
          </a:p>
        </p:txBody>
      </p:sp>
      <p:sp>
        <p:nvSpPr>
          <p:cNvPr id="3030" name="Google Shape;3030;p136"/>
          <p:cNvSpPr txBox="1"/>
          <p:nvPr/>
        </p:nvSpPr>
        <p:spPr>
          <a:xfrm>
            <a:off x="3904763" y="342817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p:txBody>
      </p:sp>
      <p:pic>
        <p:nvPicPr>
          <p:cNvPr id="3031" name="Google Shape;3031;p136"/>
          <p:cNvPicPr preferRelativeResize="0"/>
          <p:nvPr/>
        </p:nvPicPr>
        <p:blipFill rotWithShape="1">
          <a:blip r:embed="rId4">
            <a:alphaModFix/>
          </a:blip>
          <a:srcRect b="25607" l="56146" r="0" t="3771"/>
          <a:stretch/>
        </p:blipFill>
        <p:spPr>
          <a:xfrm>
            <a:off x="3998825" y="1503336"/>
            <a:ext cx="842700" cy="1017801"/>
          </a:xfrm>
          <a:prstGeom prst="rect">
            <a:avLst/>
          </a:prstGeom>
          <a:noFill/>
          <a:ln>
            <a:noFill/>
          </a:ln>
        </p:spPr>
      </p:pic>
      <p:sp>
        <p:nvSpPr>
          <p:cNvPr id="3032" name="Google Shape;3032;p136"/>
          <p:cNvSpPr txBox="1"/>
          <p:nvPr/>
        </p:nvSpPr>
        <p:spPr>
          <a:xfrm>
            <a:off x="7712269" y="3443525"/>
            <a:ext cx="3267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3033" name="Google Shape;3033;p136"/>
          <p:cNvSpPr/>
          <p:nvPr/>
        </p:nvSpPr>
        <p:spPr>
          <a:xfrm>
            <a:off x="6450725" y="3106575"/>
            <a:ext cx="8187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Status</a:t>
            </a:r>
            <a:endParaRPr sz="9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grpSp>
        <p:nvGrpSpPr>
          <p:cNvPr id="3038" name="Google Shape;3038;p137"/>
          <p:cNvGrpSpPr/>
          <p:nvPr/>
        </p:nvGrpSpPr>
        <p:grpSpPr>
          <a:xfrm>
            <a:off x="1713625" y="491350"/>
            <a:ext cx="7574525" cy="4358175"/>
            <a:chOff x="1467775" y="642925"/>
            <a:chExt cx="7574525" cy="4358175"/>
          </a:xfrm>
        </p:grpSpPr>
        <p:pic>
          <p:nvPicPr>
            <p:cNvPr id="3039" name="Google Shape;3039;p137"/>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3040" name="Google Shape;3040;p137"/>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3042" name="Google Shape;3042;p137"/>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5" name="Google Shape;3045;p137"/>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txBox="1"/>
          <p:nvPr/>
        </p:nvSpPr>
        <p:spPr>
          <a:xfrm>
            <a:off x="4923225" y="1443875"/>
            <a:ext cx="1250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Jane</a:t>
            </a:r>
            <a:endParaRPr/>
          </a:p>
          <a:p>
            <a:pPr indent="0" lvl="0" marL="0" rtl="0" algn="l">
              <a:spcBef>
                <a:spcPts val="0"/>
              </a:spcBef>
              <a:spcAft>
                <a:spcPts val="0"/>
              </a:spcAft>
              <a:buNone/>
            </a:pPr>
            <a:r>
              <a:rPr lang="en"/>
              <a:t>Smith</a:t>
            </a:r>
            <a:endParaRPr/>
          </a:p>
        </p:txBody>
      </p:sp>
      <p:sp>
        <p:nvSpPr>
          <p:cNvPr id="3047" name="Google Shape;3047;p137"/>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Appointments</a:t>
            </a:r>
            <a:endParaRPr/>
          </a:p>
        </p:txBody>
      </p:sp>
      <p:sp>
        <p:nvSpPr>
          <p:cNvPr id="3048" name="Google Shape;3048;p137"/>
          <p:cNvSpPr/>
          <p:nvPr/>
        </p:nvSpPr>
        <p:spPr>
          <a:xfrm>
            <a:off x="7644000" y="27368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flipH="1" rot="10800000">
            <a:off x="3881925" y="3042075"/>
            <a:ext cx="4277100" cy="10440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txBox="1"/>
          <p:nvPr/>
        </p:nvSpPr>
        <p:spPr>
          <a:xfrm>
            <a:off x="4366750" y="3400825"/>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First Name</a:t>
            </a:r>
            <a:endParaRPr sz="700"/>
          </a:p>
          <a:p>
            <a:pPr indent="0" lvl="0" marL="0" rtl="0" algn="l">
              <a:spcBef>
                <a:spcPts val="0"/>
              </a:spcBef>
              <a:spcAft>
                <a:spcPts val="0"/>
              </a:spcAft>
              <a:buNone/>
            </a:pPr>
            <a:r>
              <a:rPr lang="en" sz="700"/>
              <a:t>Last Name</a:t>
            </a:r>
            <a:endParaRPr sz="700"/>
          </a:p>
        </p:txBody>
      </p:sp>
      <p:sp>
        <p:nvSpPr>
          <p:cNvPr id="3051" name="Google Shape;3051;p137"/>
          <p:cNvSpPr txBox="1"/>
          <p:nvPr/>
        </p:nvSpPr>
        <p:spPr>
          <a:xfrm>
            <a:off x="6689075" y="34292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 #</a:t>
            </a:r>
            <a:endParaRPr sz="700"/>
          </a:p>
        </p:txBody>
      </p:sp>
      <p:sp>
        <p:nvSpPr>
          <p:cNvPr id="3052" name="Google Shape;3052;p137"/>
          <p:cNvSpPr txBox="1"/>
          <p:nvPr/>
        </p:nvSpPr>
        <p:spPr>
          <a:xfrm>
            <a:off x="5733563" y="342927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Address</a:t>
            </a:r>
            <a:endParaRPr sz="700"/>
          </a:p>
        </p:txBody>
      </p:sp>
      <p:sp>
        <p:nvSpPr>
          <p:cNvPr id="3053" name="Google Shape;3053;p137"/>
          <p:cNvSpPr txBox="1"/>
          <p:nvPr/>
        </p:nvSpPr>
        <p:spPr>
          <a:xfrm>
            <a:off x="5415163" y="33954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Job Type</a:t>
            </a:r>
            <a:endParaRPr sz="700"/>
          </a:p>
        </p:txBody>
      </p:sp>
      <p:sp>
        <p:nvSpPr>
          <p:cNvPr id="3054" name="Google Shape;3054;p137"/>
          <p:cNvSpPr txBox="1"/>
          <p:nvPr/>
        </p:nvSpPr>
        <p:spPr>
          <a:xfrm>
            <a:off x="4954888" y="3390575"/>
            <a:ext cx="385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Start/End Time</a:t>
            </a:r>
            <a:endParaRPr sz="700"/>
          </a:p>
        </p:txBody>
      </p:sp>
      <p:sp>
        <p:nvSpPr>
          <p:cNvPr id="3055" name="Google Shape;3055;p137"/>
          <p:cNvSpPr txBox="1"/>
          <p:nvPr/>
        </p:nvSpPr>
        <p:spPr>
          <a:xfrm>
            <a:off x="6226263" y="34292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p:txBody>
      </p:sp>
      <p:sp>
        <p:nvSpPr>
          <p:cNvPr id="3056" name="Google Shape;3056;p137"/>
          <p:cNvSpPr txBox="1"/>
          <p:nvPr/>
        </p:nvSpPr>
        <p:spPr>
          <a:xfrm>
            <a:off x="7207175" y="34008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Team Members</a:t>
            </a:r>
            <a:endParaRPr sz="700"/>
          </a:p>
        </p:txBody>
      </p:sp>
      <p:sp>
        <p:nvSpPr>
          <p:cNvPr id="3057" name="Google Shape;3057;p137"/>
          <p:cNvSpPr txBox="1"/>
          <p:nvPr/>
        </p:nvSpPr>
        <p:spPr>
          <a:xfrm>
            <a:off x="4173825" y="307322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3058" name="Google Shape;3058;p137"/>
          <p:cNvSpPr/>
          <p:nvPr/>
        </p:nvSpPr>
        <p:spPr>
          <a:xfrm>
            <a:off x="4923225" y="3106575"/>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Date(s)</a:t>
            </a:r>
            <a:endParaRPr sz="900"/>
          </a:p>
        </p:txBody>
      </p:sp>
      <p:sp>
        <p:nvSpPr>
          <p:cNvPr id="3059" name="Google Shape;3059;p137"/>
          <p:cNvSpPr/>
          <p:nvPr/>
        </p:nvSpPr>
        <p:spPr>
          <a:xfrm>
            <a:off x="5720725" y="3106575"/>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3060" name="Google Shape;3060;p137"/>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Filtering view by calendar in team member profile</a:t>
            </a:r>
            <a:endParaRPr/>
          </a:p>
        </p:txBody>
      </p:sp>
      <p:sp>
        <p:nvSpPr>
          <p:cNvPr id="3061" name="Google Shape;3061;p137"/>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3062" name="Google Shape;3062;p137"/>
          <p:cNvSpPr txBox="1"/>
          <p:nvPr/>
        </p:nvSpPr>
        <p:spPr>
          <a:xfrm>
            <a:off x="4955438" y="2043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3063" name="Google Shape;3063;p137"/>
          <p:cNvSpPr txBox="1"/>
          <p:nvPr/>
        </p:nvSpPr>
        <p:spPr>
          <a:xfrm>
            <a:off x="4190025" y="1088300"/>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Since</a:t>
            </a:r>
            <a:endParaRPr sz="700"/>
          </a:p>
        </p:txBody>
      </p:sp>
      <p:sp>
        <p:nvSpPr>
          <p:cNvPr id="3064" name="Google Shape;3064;p137"/>
          <p:cNvSpPr txBox="1"/>
          <p:nvPr/>
        </p:nvSpPr>
        <p:spPr>
          <a:xfrm>
            <a:off x="4678125" y="11787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3065" name="Google Shape;3065;p137"/>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3066" name="Google Shape;3066;p137"/>
          <p:cNvSpPr txBox="1"/>
          <p:nvPr/>
        </p:nvSpPr>
        <p:spPr>
          <a:xfrm>
            <a:off x="7154125" y="20435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jsmith@gmail.com</a:t>
            </a:r>
            <a:endParaRPr sz="700"/>
          </a:p>
        </p:txBody>
      </p:sp>
      <p:sp>
        <p:nvSpPr>
          <p:cNvPr id="3067" name="Google Shape;3067;p137"/>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3068" name="Google Shape;3068;p137"/>
          <p:cNvSpPr txBox="1"/>
          <p:nvPr/>
        </p:nvSpPr>
        <p:spPr>
          <a:xfrm>
            <a:off x="4955450" y="1926075"/>
            <a:ext cx="681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Tapestry</a:t>
            </a:r>
            <a:endParaRPr sz="700"/>
          </a:p>
        </p:txBody>
      </p:sp>
      <p:sp>
        <p:nvSpPr>
          <p:cNvPr id="3069" name="Google Shape;3069;p137"/>
          <p:cNvSpPr txBox="1"/>
          <p:nvPr/>
        </p:nvSpPr>
        <p:spPr>
          <a:xfrm>
            <a:off x="248525" y="142717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Each appointment will appear in row format. When edit in row format is selected that particular job profile will open.</a:t>
            </a:r>
            <a:endParaRPr sz="900"/>
          </a:p>
          <a:p>
            <a:pPr indent="0" lvl="0" marL="0" rtl="0" algn="l">
              <a:spcBef>
                <a:spcPts val="0"/>
              </a:spcBef>
              <a:spcAft>
                <a:spcPts val="0"/>
              </a:spcAft>
              <a:buNone/>
            </a:pPr>
            <a:r>
              <a:t/>
            </a:r>
            <a:endParaRPr sz="900"/>
          </a:p>
        </p:txBody>
      </p:sp>
      <p:sp>
        <p:nvSpPr>
          <p:cNvPr id="3070" name="Google Shape;3070;p137"/>
          <p:cNvSpPr txBox="1"/>
          <p:nvPr/>
        </p:nvSpPr>
        <p:spPr>
          <a:xfrm>
            <a:off x="3904763" y="342817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p:txBody>
      </p:sp>
      <p:pic>
        <p:nvPicPr>
          <p:cNvPr id="3071" name="Google Shape;3071;p137"/>
          <p:cNvPicPr preferRelativeResize="0"/>
          <p:nvPr/>
        </p:nvPicPr>
        <p:blipFill rotWithShape="1">
          <a:blip r:embed="rId4">
            <a:alphaModFix/>
          </a:blip>
          <a:srcRect b="25607" l="56146" r="0" t="3771"/>
          <a:stretch/>
        </p:blipFill>
        <p:spPr>
          <a:xfrm>
            <a:off x="3998825" y="1503336"/>
            <a:ext cx="842700" cy="1017801"/>
          </a:xfrm>
          <a:prstGeom prst="rect">
            <a:avLst/>
          </a:prstGeom>
          <a:noFill/>
          <a:ln>
            <a:noFill/>
          </a:ln>
        </p:spPr>
      </p:pic>
      <p:sp>
        <p:nvSpPr>
          <p:cNvPr id="3072" name="Google Shape;3072;p137"/>
          <p:cNvSpPr txBox="1"/>
          <p:nvPr/>
        </p:nvSpPr>
        <p:spPr>
          <a:xfrm>
            <a:off x="7712269" y="3443525"/>
            <a:ext cx="3267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3073" name="Google Shape;3073;p137"/>
          <p:cNvSpPr/>
          <p:nvPr/>
        </p:nvSpPr>
        <p:spPr>
          <a:xfrm>
            <a:off x="6402613" y="32623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138"/>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8"/>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3080" name="Google Shape;3080;p138"/>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3081" name="Google Shape;3081;p138"/>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3082" name="Google Shape;3082;p138"/>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8"/>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138"/>
          <p:cNvGrpSpPr/>
          <p:nvPr/>
        </p:nvGrpSpPr>
        <p:grpSpPr>
          <a:xfrm>
            <a:off x="1713625" y="491350"/>
            <a:ext cx="7574525" cy="4358175"/>
            <a:chOff x="1408825" y="491350"/>
            <a:chExt cx="7574525" cy="4358175"/>
          </a:xfrm>
        </p:grpSpPr>
        <p:grpSp>
          <p:nvGrpSpPr>
            <p:cNvPr id="3085" name="Google Shape;3085;p138"/>
            <p:cNvGrpSpPr/>
            <p:nvPr/>
          </p:nvGrpSpPr>
          <p:grpSpPr>
            <a:xfrm>
              <a:off x="1408825" y="491350"/>
              <a:ext cx="7574525" cy="4358175"/>
              <a:chOff x="1467775" y="642925"/>
              <a:chExt cx="7574525" cy="4358175"/>
            </a:xfrm>
          </p:grpSpPr>
          <p:pic>
            <p:nvPicPr>
              <p:cNvPr id="3086" name="Google Shape;3086;p138"/>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3087" name="Google Shape;3087;p138"/>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8"/>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3089" name="Google Shape;3089;p138"/>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8"/>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8"/>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2" name="Google Shape;3092;p138"/>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Day, Date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Start Time - End Time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Phone </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Email</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Job Type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Start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FE2F3"/>
                  </a:highlight>
                </a:rPr>
                <a:t>Second Location…</a:t>
              </a:r>
              <a:endParaRPr sz="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Furniture</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Boxes</a:t>
              </a:r>
              <a:endParaRPr sz="900">
                <a:solidFill>
                  <a:schemeClr val="dk1"/>
                </a:solidFill>
                <a:highlight>
                  <a:srgbClr val="D9EAD3"/>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D9EAD3"/>
                  </a:highlight>
                </a:rPr>
                <a:t># of Stairs</a:t>
              </a:r>
              <a:endParaRPr sz="900">
                <a:solidFill>
                  <a:schemeClr val="dk1"/>
                </a:solidFill>
                <a:highlight>
                  <a:srgbClr val="D9EAD3"/>
                </a:highlight>
              </a:endParaRPr>
            </a:p>
            <a:p>
              <a:pPr indent="0" lvl="0" marL="457200" rtl="0" algn="l">
                <a:spcBef>
                  <a:spcPts val="0"/>
                </a:spcBef>
                <a:spcAft>
                  <a:spcPts val="0"/>
                </a:spcAft>
                <a:buNone/>
              </a:pPr>
              <a:r>
                <a:rPr lang="en" sz="900">
                  <a:solidFill>
                    <a:schemeClr val="dk1"/>
                  </a:solidFill>
                  <a:highlight>
                    <a:srgbClr val="D9EAD3"/>
                  </a:highlight>
                </a:rPr>
                <a:t>Elevators</a:t>
              </a:r>
              <a:endParaRPr sz="900">
                <a:solidFill>
                  <a:schemeClr val="dk1"/>
                </a:solidFill>
                <a:highlight>
                  <a:srgbClr val="D9EAD3"/>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Pets</a:t>
              </a:r>
              <a:endParaRPr sz="900">
                <a:solidFill>
                  <a:schemeClr val="dk1"/>
                </a:solidFill>
                <a:highlight>
                  <a:srgbClr val="C9DAF8"/>
                </a:highlight>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highlight>
                    <a:srgbClr val="C9DAF8"/>
                  </a:highlight>
                </a:rPr>
                <a:t>Gate</a:t>
              </a:r>
              <a:endParaRPr sz="900">
                <a:solidFill>
                  <a:schemeClr val="dk1"/>
                </a:solidFill>
                <a:highlight>
                  <a:srgbClr val="C9DAF8"/>
                </a:highlight>
              </a:endParaRPr>
            </a:p>
            <a:p>
              <a:pPr indent="0" lvl="0" marL="457200" rtl="0" algn="l">
                <a:spcBef>
                  <a:spcPts val="0"/>
                </a:spcBef>
                <a:spcAft>
                  <a:spcPts val="0"/>
                </a:spcAft>
                <a:buNone/>
              </a:pPr>
              <a:r>
                <a:rPr lang="en" sz="900">
                  <a:solidFill>
                    <a:schemeClr val="dk1"/>
                  </a:solidFill>
                  <a:highlight>
                    <a:srgbClr val="C9DAF8"/>
                  </a:highlight>
                </a:rPr>
                <a:t>Security Instructions</a:t>
              </a:r>
              <a:endParaRPr sz="900">
                <a:solidFill>
                  <a:schemeClr val="dk1"/>
                </a:solidFill>
                <a:highlight>
                  <a:srgbClr val="C9DAF8"/>
                </a:highlight>
              </a:endParaRPr>
            </a:p>
            <a:p>
              <a:pPr indent="0" lvl="0" marL="457200" rtl="0" algn="l">
                <a:spcBef>
                  <a:spcPts val="0"/>
                </a:spcBef>
                <a:spcAft>
                  <a:spcPts val="0"/>
                </a:spcAft>
                <a:buClr>
                  <a:schemeClr val="dk1"/>
                </a:buClr>
                <a:buSzPts val="1100"/>
                <a:buFont typeface="Arial"/>
                <a:buNone/>
              </a:pPr>
              <a:r>
                <a:rPr lang="en" sz="900">
                  <a:solidFill>
                    <a:schemeClr val="dk1"/>
                  </a:solidFill>
                  <a:highlight>
                    <a:srgbClr val="C9DAF8"/>
                  </a:highlight>
                </a:rPr>
                <a:t>Message</a:t>
              </a:r>
              <a:endParaRPr sz="900">
                <a:solidFill>
                  <a:schemeClr val="dk1"/>
                </a:solidFill>
                <a:highlight>
                  <a:srgbClr val="C9DAF8"/>
                </a:highlight>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3093" name="Google Shape;3093;p138"/>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Team Members (x/x)</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highlight>
                  <a:srgbClr val="D9EAD3"/>
                </a:highlight>
              </a:rPr>
              <a:t>Additional Protection:</a:t>
            </a:r>
            <a:endParaRPr sz="900">
              <a:highlight>
                <a:srgbClr val="D9EAD3"/>
              </a:highlight>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3094" name="Google Shape;3094;p138"/>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3095" name="Google Shape;3095;p138"/>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3096" name="Google Shape;3096;p138"/>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 (updating)</a:t>
            </a:r>
            <a:endParaRPr/>
          </a:p>
        </p:txBody>
      </p:sp>
      <p:sp>
        <p:nvSpPr>
          <p:cNvPr id="3097" name="Google Shape;3097;p138"/>
          <p:cNvSpPr txBox="1"/>
          <p:nvPr/>
        </p:nvSpPr>
        <p:spPr>
          <a:xfrm>
            <a:off x="83050" y="1127925"/>
            <a:ext cx="23382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Path will continue from here as dictated in path #1.</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User can edit all appointment details by clicking “edit” button in the bottom right corner. </a:t>
            </a:r>
            <a:endParaRPr sz="9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Updating Appointment</a:t>
            </a:r>
            <a:endParaRPr/>
          </a:p>
        </p:txBody>
      </p:sp>
      <p:sp>
        <p:nvSpPr>
          <p:cNvPr id="3103" name="Google Shape;3103;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07" name="Shape 3107"/>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1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New Team Member Sign-Up</a:t>
            </a:r>
            <a:endParaRPr/>
          </a:p>
        </p:txBody>
      </p:sp>
      <p:sp>
        <p:nvSpPr>
          <p:cNvPr id="3113" name="Google Shape;3113;p1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5"/>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 Job Profile View</a:t>
            </a:r>
            <a:endParaRPr/>
          </a:p>
        </p:txBody>
      </p:sp>
      <p:sp>
        <p:nvSpPr>
          <p:cNvPr id="437" name="Google Shape;437;p25"/>
          <p:cNvSpPr txBox="1"/>
          <p:nvPr/>
        </p:nvSpPr>
        <p:spPr>
          <a:xfrm>
            <a:off x="206425" y="1111175"/>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All new jobs are given a job profile which reflects all current information and logs and updates new information as details, updates and changes are made.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Whenever a job is selected from the mapview or list view it will take you to the job profile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Locations must have tags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Truck pickup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Jobsite </a:t>
            </a:r>
            <a:endParaRPr sz="900">
              <a:solidFill>
                <a:schemeClr val="dk1"/>
              </a:solidFill>
            </a:endParaRPr>
          </a:p>
        </p:txBody>
      </p:sp>
      <p:sp>
        <p:nvSpPr>
          <p:cNvPr id="438" name="Google Shape;438;p25"/>
          <p:cNvSpPr/>
          <p:nvPr/>
        </p:nvSpPr>
        <p:spPr>
          <a:xfrm>
            <a:off x="3874677" y="1455325"/>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  	  Time           Name                    Job Type               Phone #	 Status</a:t>
            </a:r>
            <a:endParaRPr sz="900"/>
          </a:p>
        </p:txBody>
      </p:sp>
      <p:pic>
        <p:nvPicPr>
          <p:cNvPr id="439" name="Google Shape;439;p25"/>
          <p:cNvPicPr preferRelativeResize="0"/>
          <p:nvPr/>
        </p:nvPicPr>
        <p:blipFill rotWithShape="1">
          <a:blip r:embed="rId3">
            <a:alphaModFix/>
          </a:blip>
          <a:srcRect b="88081" l="4255" r="3425" t="5511"/>
          <a:stretch/>
        </p:blipFill>
        <p:spPr>
          <a:xfrm>
            <a:off x="4041675" y="1146825"/>
            <a:ext cx="4126900" cy="219450"/>
          </a:xfrm>
          <a:prstGeom prst="rect">
            <a:avLst/>
          </a:prstGeom>
          <a:noFill/>
          <a:ln>
            <a:noFill/>
          </a:ln>
        </p:spPr>
      </p:pic>
      <p:sp>
        <p:nvSpPr>
          <p:cNvPr id="440" name="Google Shape;440;p25"/>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441" name="Google Shape;441;p25"/>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5"/>
          <p:cNvGrpSpPr/>
          <p:nvPr/>
        </p:nvGrpSpPr>
        <p:grpSpPr>
          <a:xfrm>
            <a:off x="1713625" y="491350"/>
            <a:ext cx="7574525" cy="4358175"/>
            <a:chOff x="1408825" y="491350"/>
            <a:chExt cx="7574525" cy="4358175"/>
          </a:xfrm>
        </p:grpSpPr>
        <p:grpSp>
          <p:nvGrpSpPr>
            <p:cNvPr id="444" name="Google Shape;444;p25"/>
            <p:cNvGrpSpPr/>
            <p:nvPr/>
          </p:nvGrpSpPr>
          <p:grpSpPr>
            <a:xfrm>
              <a:off x="1408825" y="491350"/>
              <a:ext cx="7574525" cy="4358175"/>
              <a:chOff x="1467775" y="642925"/>
              <a:chExt cx="7574525" cy="4358175"/>
            </a:xfrm>
          </p:grpSpPr>
          <p:pic>
            <p:nvPicPr>
              <p:cNvPr id="445" name="Google Shape;445;p25"/>
              <p:cNvPicPr preferRelativeResize="0"/>
              <p:nvPr/>
            </p:nvPicPr>
            <p:blipFill>
              <a:blip r:embed="rId4">
                <a:alphaModFix/>
              </a:blip>
              <a:stretch>
                <a:fillRect/>
              </a:stretch>
            </p:blipFill>
            <p:spPr>
              <a:xfrm>
                <a:off x="1467775" y="642925"/>
                <a:ext cx="7574525" cy="4358175"/>
              </a:xfrm>
              <a:prstGeom prst="rect">
                <a:avLst/>
              </a:prstGeom>
              <a:noFill/>
              <a:ln>
                <a:noFill/>
              </a:ln>
            </p:spPr>
          </p:pic>
          <p:sp>
            <p:nvSpPr>
              <p:cNvPr id="446" name="Google Shape;446;p2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448" name="Google Shape;448;p2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5"/>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900">
                  <a:solidFill>
                    <a:schemeClr val="dk1"/>
                  </a:solidFill>
                </a:rPr>
                <a:t>Customer Name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Day, Date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Start Time - End Time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Phone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Email</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Time Zone</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Job Type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Start Location</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Second Location…</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Job Size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 of Furniture</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 of Boxes</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 of Stairs</a:t>
              </a:r>
              <a:endParaRPr sz="900">
                <a:solidFill>
                  <a:schemeClr val="dk1"/>
                </a:solidFill>
              </a:endParaRPr>
            </a:p>
            <a:p>
              <a:pPr indent="0" lvl="0" marL="457200" rtl="0" algn="l">
                <a:spcBef>
                  <a:spcPts val="0"/>
                </a:spcBef>
                <a:spcAft>
                  <a:spcPts val="0"/>
                </a:spcAft>
                <a:buNone/>
              </a:pPr>
              <a:r>
                <a:rPr lang="en" sz="900">
                  <a:solidFill>
                    <a:schemeClr val="dk1"/>
                  </a:solidFill>
                </a:rPr>
                <a:t>Elevators</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rPr>
                <a:t>Pets</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rPr>
                <a:t>Gate</a:t>
              </a:r>
              <a:endParaRPr sz="900">
                <a:solidFill>
                  <a:schemeClr val="dk1"/>
                </a:solidFill>
              </a:endParaRPr>
            </a:p>
            <a:p>
              <a:pPr indent="0" lvl="0" marL="457200" rtl="0" algn="l">
                <a:spcBef>
                  <a:spcPts val="0"/>
                </a:spcBef>
                <a:spcAft>
                  <a:spcPts val="0"/>
                </a:spcAft>
                <a:buNone/>
              </a:pPr>
              <a:r>
                <a:rPr lang="en" sz="900">
                  <a:solidFill>
                    <a:schemeClr val="dk1"/>
                  </a:solidFill>
                </a:rPr>
                <a:t>Security Instructions</a:t>
              </a:r>
              <a:endParaRPr sz="900">
                <a:solidFill>
                  <a:schemeClr val="dk1"/>
                </a:solidFill>
              </a:endParaRPr>
            </a:p>
            <a:p>
              <a:pPr indent="0" lvl="0" marL="457200" rtl="0" algn="l">
                <a:spcBef>
                  <a:spcPts val="0"/>
                </a:spcBef>
                <a:spcAft>
                  <a:spcPts val="0"/>
                </a:spcAft>
                <a:buClr>
                  <a:schemeClr val="dk1"/>
                </a:buClr>
                <a:buSzPts val="1100"/>
                <a:buFont typeface="Arial"/>
                <a:buNone/>
              </a:pPr>
              <a:r>
                <a:rPr lang="en" sz="900">
                  <a:solidFill>
                    <a:schemeClr val="dk1"/>
                  </a:solidFill>
                </a:rPr>
                <a:t>Message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grpSp>
      <p:sp>
        <p:nvSpPr>
          <p:cNvPr id="452" name="Google Shape;452;p25"/>
          <p:cNvSpPr txBox="1"/>
          <p:nvPr/>
        </p:nvSpPr>
        <p:spPr>
          <a:xfrm>
            <a:off x="6614225" y="970550"/>
            <a:ext cx="2034600" cy="3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Quoted Price</a:t>
            </a:r>
            <a:endParaRPr sz="900"/>
          </a:p>
          <a:p>
            <a:pPr indent="0" lvl="0" marL="0" rtl="0" algn="l">
              <a:spcBef>
                <a:spcPts val="0"/>
              </a:spcBef>
              <a:spcAft>
                <a:spcPts val="0"/>
              </a:spcAft>
              <a:buNone/>
            </a:pPr>
            <a:r>
              <a:rPr lang="en" sz="900"/>
              <a:t>Actual Price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Team Members (x/x)</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Additional Protection: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Payment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Chief Notes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Uploads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Reports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Check Ins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solidFill>
                  <a:schemeClr val="dk1"/>
                </a:solidFill>
              </a:rPr>
              <a:t>Activity Log</a:t>
            </a:r>
            <a:endParaRPr sz="900"/>
          </a:p>
        </p:txBody>
      </p:sp>
      <p:sp>
        <p:nvSpPr>
          <p:cNvPr id="453" name="Google Shape;453;p25"/>
          <p:cNvSpPr/>
          <p:nvPr/>
        </p:nvSpPr>
        <p:spPr>
          <a:xfrm>
            <a:off x="6973800" y="403535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454" name="Google Shape;454;p25"/>
          <p:cNvSpPr/>
          <p:nvPr/>
        </p:nvSpPr>
        <p:spPr>
          <a:xfrm>
            <a:off x="7495650" y="4035350"/>
            <a:ext cx="600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Cancel</a:t>
            </a:r>
            <a:endParaRPr sz="9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pic>
        <p:nvPicPr>
          <p:cNvPr id="3118" name="Google Shape;3118;p14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19" name="Google Shape;3119;p142"/>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3120" name="Google Shape;3120;p142"/>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login page for all users who download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User must first identify as customer or team member which will determine the type of information they see.</a:t>
            </a:r>
            <a:endParaRPr sz="900"/>
          </a:p>
        </p:txBody>
      </p:sp>
      <p:sp>
        <p:nvSpPr>
          <p:cNvPr id="3121" name="Google Shape;3121;p142"/>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22" name="Google Shape;3122;p142"/>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3123" name="Google Shape;3123;p142"/>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3124" name="Google Shape;3124;p142"/>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pic>
        <p:nvPicPr>
          <p:cNvPr id="3129" name="Google Shape;3129;p14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30" name="Google Shape;3130;p143"/>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3131" name="Google Shape;3131;p143"/>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identifies the a path they will identify if they have an account or not.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sign-in page 1</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 in page 2</a:t>
            </a:r>
            <a:endParaRPr sz="900"/>
          </a:p>
        </p:txBody>
      </p:sp>
      <p:sp>
        <p:nvSpPr>
          <p:cNvPr id="3132" name="Google Shape;3132;p143"/>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33" name="Google Shape;3133;p143"/>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 have an account</a:t>
            </a:r>
            <a:endParaRPr sz="900"/>
          </a:p>
        </p:txBody>
      </p:sp>
      <p:sp>
        <p:nvSpPr>
          <p:cNvPr id="3134" name="Google Shape;3134;p143"/>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Create an account</a:t>
            </a:r>
            <a:endParaRPr sz="900"/>
          </a:p>
        </p:txBody>
      </p:sp>
      <p:sp>
        <p:nvSpPr>
          <p:cNvPr id="3135" name="Google Shape;3135;p143"/>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pic>
        <p:nvPicPr>
          <p:cNvPr id="3140" name="Google Shape;3140;p14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41" name="Google Shape;3141;p144"/>
          <p:cNvSpPr txBox="1"/>
          <p:nvPr/>
        </p:nvSpPr>
        <p:spPr>
          <a:xfrm>
            <a:off x="248525" y="142700"/>
            <a:ext cx="2111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 In Page 1</a:t>
            </a:r>
            <a:endParaRPr/>
          </a:p>
        </p:txBody>
      </p:sp>
      <p:sp>
        <p:nvSpPr>
          <p:cNvPr id="3142" name="Google Shape;3142;p144"/>
          <p:cNvSpPr txBox="1"/>
          <p:nvPr/>
        </p:nvSpPr>
        <p:spPr>
          <a:xfrm>
            <a:off x="280750" y="996200"/>
            <a:ext cx="1962600" cy="3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sign in page is for new users to create an account.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will enter email or phone number as username and create a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user chooses to sign-in through social media options authorization process will take effect, then take them to the “General Information” page.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Password must be at least 6 characters, have a uppercase letter and a numeric character</a:t>
            </a:r>
            <a:endParaRPr sz="900"/>
          </a:p>
          <a:p>
            <a:pPr indent="-285750" lvl="0" marL="457200" rtl="0" algn="l">
              <a:spcBef>
                <a:spcPts val="0"/>
              </a:spcBef>
              <a:spcAft>
                <a:spcPts val="0"/>
              </a:spcAft>
              <a:buSzPts val="900"/>
              <a:buChar char="●"/>
            </a:pPr>
            <a:r>
              <a:rPr lang="en" sz="900"/>
              <a:t>Confirm password box only appears AFTER password has been typed in</a:t>
            </a:r>
            <a:endParaRPr sz="900"/>
          </a:p>
          <a:p>
            <a:pPr indent="-285750" lvl="0" marL="457200" rtl="0" algn="l">
              <a:spcBef>
                <a:spcPts val="0"/>
              </a:spcBef>
              <a:spcAft>
                <a:spcPts val="0"/>
              </a:spcAft>
              <a:buSzPts val="900"/>
              <a:buChar char="●"/>
            </a:pPr>
            <a:r>
              <a:rPr lang="en" sz="900"/>
              <a:t>Sign-up button is only clickable after password is confirmed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3143" name="Google Shape;3143;p144"/>
          <p:cNvSpPr txBox="1"/>
          <p:nvPr/>
        </p:nvSpPr>
        <p:spPr>
          <a:xfrm>
            <a:off x="3595475" y="474475"/>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44" name="Google Shape;3144;p144"/>
          <p:cNvSpPr/>
          <p:nvPr/>
        </p:nvSpPr>
        <p:spPr>
          <a:xfrm>
            <a:off x="3929100" y="290063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3145" name="Google Shape;3145;p144"/>
          <p:cNvSpPr/>
          <p:nvPr/>
        </p:nvSpPr>
        <p:spPr>
          <a:xfrm>
            <a:off x="3929100" y="324919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3146" name="Google Shape;3146;p144"/>
          <p:cNvSpPr txBox="1"/>
          <p:nvPr/>
        </p:nvSpPr>
        <p:spPr>
          <a:xfrm>
            <a:off x="3486450" y="89445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3147" name="Google Shape;3147;p144"/>
          <p:cNvSpPr/>
          <p:nvPr/>
        </p:nvSpPr>
        <p:spPr>
          <a:xfrm>
            <a:off x="3673825" y="395937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Up</a:t>
            </a:r>
            <a:endParaRPr>
              <a:solidFill>
                <a:schemeClr val="lt1"/>
              </a:solidFill>
            </a:endParaRPr>
          </a:p>
        </p:txBody>
      </p:sp>
      <p:sp>
        <p:nvSpPr>
          <p:cNvPr id="3148" name="Google Shape;3148;p144"/>
          <p:cNvSpPr/>
          <p:nvPr/>
        </p:nvSpPr>
        <p:spPr>
          <a:xfrm>
            <a:off x="2180013" y="37579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144"/>
          <p:cNvGrpSpPr/>
          <p:nvPr/>
        </p:nvGrpSpPr>
        <p:grpSpPr>
          <a:xfrm>
            <a:off x="3944039" y="1694295"/>
            <a:ext cx="1181217" cy="1004762"/>
            <a:chOff x="4067638" y="2013125"/>
            <a:chExt cx="1008725" cy="858038"/>
          </a:xfrm>
        </p:grpSpPr>
        <p:pic>
          <p:nvPicPr>
            <p:cNvPr id="3150" name="Google Shape;3150;p144"/>
            <p:cNvPicPr preferRelativeResize="0"/>
            <p:nvPr/>
          </p:nvPicPr>
          <p:blipFill rotWithShape="1">
            <a:blip r:embed="rId4">
              <a:alphaModFix/>
            </a:blip>
            <a:srcRect b="33494" l="4554" r="76211" t="50282"/>
            <a:stretch/>
          </p:blipFill>
          <p:spPr>
            <a:xfrm>
              <a:off x="4080725" y="2013125"/>
              <a:ext cx="982600" cy="207200"/>
            </a:xfrm>
            <a:prstGeom prst="rect">
              <a:avLst/>
            </a:prstGeom>
            <a:noFill/>
            <a:ln>
              <a:noFill/>
            </a:ln>
          </p:spPr>
        </p:pic>
        <p:pic>
          <p:nvPicPr>
            <p:cNvPr id="3151" name="Google Shape;3151;p144"/>
            <p:cNvPicPr preferRelativeResize="0"/>
            <p:nvPr/>
          </p:nvPicPr>
          <p:blipFill rotWithShape="1">
            <a:blip r:embed="rId4">
              <a:alphaModFix/>
            </a:blip>
            <a:srcRect b="33492" l="24165" r="58010" t="50283"/>
            <a:stretch/>
          </p:blipFill>
          <p:spPr>
            <a:xfrm>
              <a:off x="4116725" y="2663963"/>
              <a:ext cx="910550" cy="207200"/>
            </a:xfrm>
            <a:prstGeom prst="rect">
              <a:avLst/>
            </a:prstGeom>
            <a:noFill/>
            <a:ln>
              <a:noFill/>
            </a:ln>
          </p:spPr>
        </p:pic>
        <p:pic>
          <p:nvPicPr>
            <p:cNvPr id="3152" name="Google Shape;3152;p144"/>
            <p:cNvPicPr preferRelativeResize="0"/>
            <p:nvPr/>
          </p:nvPicPr>
          <p:blipFill rotWithShape="1">
            <a:blip r:embed="rId4">
              <a:alphaModFix/>
            </a:blip>
            <a:srcRect b="13868" l="41449" r="38805" t="69908"/>
            <a:stretch/>
          </p:blipFill>
          <p:spPr>
            <a:xfrm>
              <a:off x="4067638" y="2349125"/>
              <a:ext cx="1008725" cy="207200"/>
            </a:xfrm>
            <a:prstGeom prst="rect">
              <a:avLst/>
            </a:prstGeom>
            <a:noFill/>
            <a:ln>
              <a:noFill/>
            </a:ln>
          </p:spPr>
        </p:pic>
      </p:grpSp>
      <p:sp>
        <p:nvSpPr>
          <p:cNvPr id="3153" name="Google Shape;3153;p144"/>
          <p:cNvSpPr/>
          <p:nvPr/>
        </p:nvSpPr>
        <p:spPr>
          <a:xfrm>
            <a:off x="3929125" y="3604286"/>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Confirm Password</a:t>
            </a:r>
            <a:endParaRPr sz="9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pic>
        <p:nvPicPr>
          <p:cNvPr id="3158" name="Google Shape;3158;p14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59" name="Google Shape;3159;p145"/>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a:t>
            </a:r>
            <a:endParaRPr/>
          </a:p>
        </p:txBody>
      </p:sp>
      <p:sp>
        <p:nvSpPr>
          <p:cNvPr id="3160" name="Google Shape;3160;p145"/>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screen represents the initial information that a user will see after  signing up for an account.</a:t>
            </a:r>
            <a:endParaRPr sz="800"/>
          </a:p>
          <a:p>
            <a:pPr indent="-279400" lvl="0" marL="457200" rtl="0" algn="l">
              <a:spcBef>
                <a:spcPts val="0"/>
              </a:spcBef>
              <a:spcAft>
                <a:spcPts val="0"/>
              </a:spcAft>
              <a:buSzPts val="800"/>
              <a:buChar char="●"/>
            </a:pPr>
            <a:r>
              <a:rPr lang="en" sz="800"/>
              <a:t>First Name (text field)</a:t>
            </a:r>
            <a:endParaRPr sz="800"/>
          </a:p>
          <a:p>
            <a:pPr indent="-279400" lvl="0" marL="457200" rtl="0" algn="l">
              <a:spcBef>
                <a:spcPts val="0"/>
              </a:spcBef>
              <a:spcAft>
                <a:spcPts val="0"/>
              </a:spcAft>
              <a:buSzPts val="800"/>
              <a:buChar char="●"/>
            </a:pPr>
            <a:r>
              <a:rPr lang="en" sz="800">
                <a:solidFill>
                  <a:schemeClr val="dk1"/>
                </a:solidFill>
              </a:rPr>
              <a:t>Last</a:t>
            </a:r>
            <a:r>
              <a:rPr lang="en" sz="800">
                <a:solidFill>
                  <a:schemeClr val="dk1"/>
                </a:solidFill>
              </a:rPr>
              <a:t> Name (text field)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Email Name (text field)</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Must verify existence on backend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Phone # (text field)</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Must verify via text message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DOB (date scroller with month, date, year. Year must start always 18 years from the current date)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How did you hear about us? (drop down menu)</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Options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Instagram</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Facebook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Google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Referral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Other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On-campus </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If “referral” is selected, text box opens where they can type persons name and predictive function will pull up relevant names</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If “other” is selected, text field will open for team member to enter additional option</a:t>
            </a:r>
            <a:endParaRPr sz="800">
              <a:solidFill>
                <a:schemeClr val="dk1"/>
              </a:solidFill>
            </a:endParaRPr>
          </a:p>
        </p:txBody>
      </p:sp>
      <p:sp>
        <p:nvSpPr>
          <p:cNvPr id="3161" name="Google Shape;3161;p145"/>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62" name="Google Shape;3162;p145"/>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163" name="Google Shape;3163;p145"/>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164" name="Google Shape;3164;p145"/>
          <p:cNvSpPr/>
          <p:nvPr/>
        </p:nvSpPr>
        <p:spPr>
          <a:xfrm>
            <a:off x="3673775" y="4178200"/>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Swipe</a:t>
            </a:r>
            <a:endParaRPr>
              <a:solidFill>
                <a:schemeClr val="lt1"/>
              </a:solidFill>
            </a:endParaRPr>
          </a:p>
        </p:txBody>
      </p:sp>
      <p:sp>
        <p:nvSpPr>
          <p:cNvPr id="3165" name="Google Shape;3165;p145"/>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166" name="Google Shape;3166;p145"/>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167" name="Google Shape;3167;p145"/>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168" name="Google Shape;3168;p145"/>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169" name="Google Shape;3169;p145"/>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170" name="Google Shape;3170;p145"/>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a:solidFill>
                  <a:schemeClr val="dk1"/>
                </a:solidFill>
              </a:rPr>
              <a:t> </a:t>
            </a:r>
            <a:r>
              <a:rPr lang="en" sz="900" u="sng">
                <a:solidFill>
                  <a:schemeClr val="dk1"/>
                </a:solidFill>
              </a:rPr>
              <a:t>Terms of Service</a:t>
            </a:r>
            <a:endParaRPr sz="900" u="sng"/>
          </a:p>
        </p:txBody>
      </p:sp>
      <p:sp>
        <p:nvSpPr>
          <p:cNvPr id="3171" name="Google Shape;3171;p145"/>
          <p:cNvSpPr/>
          <p:nvPr/>
        </p:nvSpPr>
        <p:spPr>
          <a:xfrm>
            <a:off x="4616725" y="4178200"/>
            <a:ext cx="518700" cy="284100"/>
          </a:xfrm>
          <a:prstGeom prst="rightArrow">
            <a:avLst>
              <a:gd fmla="val 50000" name="adj1"/>
              <a:gd fmla="val 50000"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45"/>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pic>
        <p:nvPicPr>
          <p:cNvPr id="3177" name="Google Shape;3177;p14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78" name="Google Shape;3178;p146"/>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179" name="Google Shape;3179;p146"/>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t>
            </a:r>
            <a:r>
              <a:rPr lang="en" sz="800"/>
              <a:t>auto populate</a:t>
            </a:r>
            <a:r>
              <a:rPr lang="en" sz="800"/>
              <a:t>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continue button is activated</a:t>
            </a:r>
            <a:endParaRPr sz="800"/>
          </a:p>
        </p:txBody>
      </p:sp>
      <p:sp>
        <p:nvSpPr>
          <p:cNvPr id="3180" name="Google Shape;3180;p146"/>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81" name="Google Shape;3181;p146"/>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182" name="Google Shape;3182;p146"/>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183" name="Google Shape;3183;p146"/>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184" name="Google Shape;3184;p146"/>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185" name="Google Shape;3185;p146"/>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186" name="Google Shape;3186;p146"/>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187" name="Google Shape;3187;p146"/>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188" name="Google Shape;3188;p146"/>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
        <p:nvSpPr>
          <p:cNvPr id="3189" name="Google Shape;3189;p146"/>
          <p:cNvSpPr/>
          <p:nvPr/>
        </p:nvSpPr>
        <p:spPr>
          <a:xfrm>
            <a:off x="2413838" y="344086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46"/>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u="sng">
                <a:solidFill>
                  <a:schemeClr val="dk1"/>
                </a:solidFill>
              </a:rPr>
              <a:t>Terms of Service</a:t>
            </a:r>
            <a:endParaRPr sz="900" u="sng"/>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pic>
        <p:nvPicPr>
          <p:cNvPr id="3195" name="Google Shape;3195;p14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96" name="Google Shape;3196;p147"/>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197" name="Google Shape;3197;p147"/>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auto populate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swiping function is activated</a:t>
            </a:r>
            <a:endParaRPr sz="800"/>
          </a:p>
        </p:txBody>
      </p:sp>
      <p:sp>
        <p:nvSpPr>
          <p:cNvPr id="3198" name="Google Shape;3198;p147"/>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199" name="Google Shape;3199;p147"/>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200" name="Google Shape;3200;p147"/>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201" name="Google Shape;3201;p147"/>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202" name="Google Shape;3202;p147"/>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203" name="Google Shape;3203;p147"/>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204" name="Google Shape;3204;p147"/>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205" name="Google Shape;3205;p147"/>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206" name="Google Shape;3206;p147"/>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Swipe</a:t>
            </a:r>
            <a:endParaRPr>
              <a:solidFill>
                <a:schemeClr val="lt1"/>
              </a:solidFill>
            </a:endParaRPr>
          </a:p>
        </p:txBody>
      </p:sp>
      <p:sp>
        <p:nvSpPr>
          <p:cNvPr id="3207" name="Google Shape;3207;p147"/>
          <p:cNvSpPr/>
          <p:nvPr/>
        </p:nvSpPr>
        <p:spPr>
          <a:xfrm>
            <a:off x="4616725" y="4178200"/>
            <a:ext cx="518700" cy="284100"/>
          </a:xfrm>
          <a:prstGeom prst="rightArrow">
            <a:avLst>
              <a:gd fmla="val 50000" name="adj1"/>
              <a:gd fmla="val 50000" name="adj2"/>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47"/>
          <p:cNvSpPr txBox="1"/>
          <p:nvPr/>
        </p:nvSpPr>
        <p:spPr>
          <a:xfrm>
            <a:off x="3616350" y="38227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dk1"/>
                </a:solidFill>
              </a:rPr>
              <a:t>By Swiping below you agree to </a:t>
            </a:r>
            <a:r>
              <a:rPr lang="en" sz="600" u="sng">
                <a:solidFill>
                  <a:schemeClr val="dk1"/>
                </a:solidFill>
              </a:rPr>
              <a:t>Terms of Service</a:t>
            </a:r>
            <a:endParaRPr u="sng"/>
          </a:p>
        </p:txBody>
      </p:sp>
      <p:sp>
        <p:nvSpPr>
          <p:cNvPr id="3209" name="Google Shape;3209;p147"/>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47"/>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Terms of Service</a:t>
            </a:r>
            <a:endParaRPr sz="1200"/>
          </a:p>
        </p:txBody>
      </p:sp>
      <p:sp>
        <p:nvSpPr>
          <p:cNvPr id="3211" name="Google Shape;3211;p147"/>
          <p:cNvSpPr/>
          <p:nvPr/>
        </p:nvSpPr>
        <p:spPr>
          <a:xfrm>
            <a:off x="3673775" y="2878600"/>
            <a:ext cx="1796400" cy="2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Swipe to agree</a:t>
            </a:r>
            <a:endParaRPr sz="1200"/>
          </a:p>
        </p:txBody>
      </p:sp>
      <p:sp>
        <p:nvSpPr>
          <p:cNvPr id="3212" name="Google Shape;3212;p147"/>
          <p:cNvSpPr/>
          <p:nvPr/>
        </p:nvSpPr>
        <p:spPr>
          <a:xfrm>
            <a:off x="4874674" y="2951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pic>
        <p:nvPicPr>
          <p:cNvPr id="3217" name="Google Shape;3217;p14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18" name="Google Shape;3218;p148"/>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219" name="Google Shape;3219;p148"/>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auto populate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continue button is activated</a:t>
            </a:r>
            <a:endParaRPr sz="800"/>
          </a:p>
        </p:txBody>
      </p:sp>
      <p:sp>
        <p:nvSpPr>
          <p:cNvPr id="3220" name="Google Shape;3220;p148"/>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221" name="Google Shape;3221;p148"/>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222" name="Google Shape;3222;p148"/>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223" name="Google Shape;3223;p148"/>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224" name="Google Shape;3224;p148"/>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225" name="Google Shape;3225;p148"/>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226" name="Google Shape;3226;p148"/>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227" name="Google Shape;3227;p148"/>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228" name="Google Shape;3228;p148"/>
          <p:cNvSpPr/>
          <p:nvPr/>
        </p:nvSpPr>
        <p:spPr>
          <a:xfrm>
            <a:off x="3673775" y="4178200"/>
            <a:ext cx="1796400" cy="284100"/>
          </a:xfrm>
          <a:prstGeom prst="roundRect">
            <a:avLst>
              <a:gd fmla="val 16667"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
        <p:nvSpPr>
          <p:cNvPr id="3229" name="Google Shape;3229;p148"/>
          <p:cNvSpPr/>
          <p:nvPr/>
        </p:nvSpPr>
        <p:spPr>
          <a:xfrm>
            <a:off x="2242313" y="39346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48"/>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u="sng">
                <a:solidFill>
                  <a:schemeClr val="dk1"/>
                </a:solidFill>
              </a:rPr>
              <a:t>Terms of Service</a:t>
            </a:r>
            <a:endParaRPr sz="900" u="sng"/>
          </a:p>
        </p:txBody>
      </p:sp>
      <p:pic>
        <p:nvPicPr>
          <p:cNvPr id="3231" name="Google Shape;3231;p148"/>
          <p:cNvPicPr preferRelativeResize="0"/>
          <p:nvPr/>
        </p:nvPicPr>
        <p:blipFill>
          <a:blip r:embed="rId4">
            <a:alphaModFix/>
          </a:blip>
          <a:stretch>
            <a:fillRect/>
          </a:stretch>
        </p:blipFill>
        <p:spPr>
          <a:xfrm>
            <a:off x="4789875" y="3775300"/>
            <a:ext cx="165692" cy="1593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149"/>
          <p:cNvSpPr txBox="1"/>
          <p:nvPr>
            <p:ph type="ctrTitle"/>
          </p:nvPr>
        </p:nvSpPr>
        <p:spPr>
          <a:xfrm>
            <a:off x="311700" y="242400"/>
            <a:ext cx="8520600" cy="25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New Team Member Sign-Up</a:t>
            </a:r>
            <a:endParaRPr b="1" u="sng"/>
          </a:p>
        </p:txBody>
      </p:sp>
      <p:sp>
        <p:nvSpPr>
          <p:cNvPr id="3237" name="Google Shape;3237;p1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41" name="Shape 3241"/>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New Team Member Tutorial</a:t>
            </a:r>
            <a:endParaRPr/>
          </a:p>
        </p:txBody>
      </p:sp>
      <p:sp>
        <p:nvSpPr>
          <p:cNvPr id="3247" name="Google Shape;3247;p1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Job Profile View</a:t>
            </a:r>
            <a:endParaRPr/>
          </a:p>
        </p:txBody>
      </p:sp>
      <p:pic>
        <p:nvPicPr>
          <p:cNvPr id="460" name="Google Shape;460;p26"/>
          <p:cNvPicPr preferRelativeResize="0"/>
          <p:nvPr/>
        </p:nvPicPr>
        <p:blipFill>
          <a:blip r:embed="rId3">
            <a:alphaModFix/>
          </a:blip>
          <a:stretch>
            <a:fillRect/>
          </a:stretch>
        </p:blipFill>
        <p:spPr>
          <a:xfrm>
            <a:off x="2938475" y="1170125"/>
            <a:ext cx="2515619" cy="3820975"/>
          </a:xfrm>
          <a:prstGeom prst="rect">
            <a:avLst/>
          </a:prstGeom>
          <a:noFill/>
          <a:ln cap="flat" cmpd="sng" w="28575">
            <a:solidFill>
              <a:schemeClr val="dk2"/>
            </a:solidFill>
            <a:prstDash val="solid"/>
            <a:round/>
            <a:headEnd len="sm" w="sm" type="none"/>
            <a:tailEnd len="sm" w="sm" type="none"/>
          </a:ln>
        </p:spPr>
      </p:pic>
      <p:pic>
        <p:nvPicPr>
          <p:cNvPr id="461" name="Google Shape;461;p26"/>
          <p:cNvPicPr preferRelativeResize="0"/>
          <p:nvPr/>
        </p:nvPicPr>
        <p:blipFill>
          <a:blip r:embed="rId4">
            <a:alphaModFix/>
          </a:blip>
          <a:stretch>
            <a:fillRect/>
          </a:stretch>
        </p:blipFill>
        <p:spPr>
          <a:xfrm>
            <a:off x="5702919" y="1170125"/>
            <a:ext cx="2511418" cy="3820974"/>
          </a:xfrm>
          <a:prstGeom prst="rect">
            <a:avLst/>
          </a:prstGeom>
          <a:noFill/>
          <a:ln cap="flat" cmpd="sng" w="28575">
            <a:solidFill>
              <a:schemeClr val="dk2"/>
            </a:solidFill>
            <a:prstDash val="solid"/>
            <a:round/>
            <a:headEnd len="sm" w="sm" type="none"/>
            <a:tailEnd len="sm" w="sm" type="none"/>
          </a:ln>
        </p:spPr>
      </p:pic>
      <p:pic>
        <p:nvPicPr>
          <p:cNvPr id="462" name="Google Shape;462;p26"/>
          <p:cNvPicPr preferRelativeResize="0"/>
          <p:nvPr/>
        </p:nvPicPr>
        <p:blipFill>
          <a:blip r:embed="rId5">
            <a:alphaModFix/>
          </a:blip>
          <a:stretch>
            <a:fillRect/>
          </a:stretch>
        </p:blipFill>
        <p:spPr>
          <a:xfrm>
            <a:off x="197338" y="1170125"/>
            <a:ext cx="2492317" cy="3820973"/>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pic>
        <p:nvPicPr>
          <p:cNvPr id="3252" name="Google Shape;3252;p15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53" name="Google Shape;3253;p152"/>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3254" name="Google Shape;3254;p152"/>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login page for all users who download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User must first identify as customer or team member which will determine the type of information they see.</a:t>
            </a:r>
            <a:endParaRPr sz="900"/>
          </a:p>
        </p:txBody>
      </p:sp>
      <p:sp>
        <p:nvSpPr>
          <p:cNvPr id="3255" name="Google Shape;3255;p152"/>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256" name="Google Shape;3256;p152"/>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3257" name="Google Shape;3257;p152"/>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3258" name="Google Shape;3258;p152"/>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pic>
        <p:nvPicPr>
          <p:cNvPr id="3263" name="Google Shape;3263;p15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64" name="Google Shape;3264;p153"/>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3265" name="Google Shape;3265;p153"/>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identifies the a path they will identify if they have an account or not.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sign-in page 1</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 in page 2</a:t>
            </a:r>
            <a:endParaRPr sz="900"/>
          </a:p>
        </p:txBody>
      </p:sp>
      <p:sp>
        <p:nvSpPr>
          <p:cNvPr id="3266" name="Google Shape;3266;p153"/>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267" name="Google Shape;3267;p153"/>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 have an account</a:t>
            </a:r>
            <a:endParaRPr sz="900"/>
          </a:p>
        </p:txBody>
      </p:sp>
      <p:sp>
        <p:nvSpPr>
          <p:cNvPr id="3268" name="Google Shape;3268;p153"/>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Create an account</a:t>
            </a:r>
            <a:endParaRPr sz="900"/>
          </a:p>
        </p:txBody>
      </p:sp>
      <p:sp>
        <p:nvSpPr>
          <p:cNvPr id="3269" name="Google Shape;3269;p153"/>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pic>
        <p:nvPicPr>
          <p:cNvPr id="3274" name="Google Shape;3274;p15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75" name="Google Shape;3275;p154"/>
          <p:cNvSpPr txBox="1"/>
          <p:nvPr/>
        </p:nvSpPr>
        <p:spPr>
          <a:xfrm>
            <a:off x="248525" y="142700"/>
            <a:ext cx="2111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 In Page 1</a:t>
            </a:r>
            <a:endParaRPr/>
          </a:p>
        </p:txBody>
      </p:sp>
      <p:sp>
        <p:nvSpPr>
          <p:cNvPr id="3276" name="Google Shape;3276;p154"/>
          <p:cNvSpPr txBox="1"/>
          <p:nvPr/>
        </p:nvSpPr>
        <p:spPr>
          <a:xfrm>
            <a:off x="280750" y="996200"/>
            <a:ext cx="1962600" cy="3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sign in page is for new users to create an account.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will enter email or phone number as username and create a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user chooses to sign-in through social media options authorization process will take effect, then take them to the “General Information” page.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Password must be at least 6 characters, have a uppercase letter and a numeric character</a:t>
            </a:r>
            <a:endParaRPr sz="900"/>
          </a:p>
          <a:p>
            <a:pPr indent="-285750" lvl="0" marL="457200" rtl="0" algn="l">
              <a:spcBef>
                <a:spcPts val="0"/>
              </a:spcBef>
              <a:spcAft>
                <a:spcPts val="0"/>
              </a:spcAft>
              <a:buSzPts val="900"/>
              <a:buChar char="●"/>
            </a:pPr>
            <a:r>
              <a:rPr lang="en" sz="900"/>
              <a:t>Confirm password box only appears AFTER password has been typed in</a:t>
            </a:r>
            <a:endParaRPr sz="900"/>
          </a:p>
          <a:p>
            <a:pPr indent="-285750" lvl="0" marL="457200" rtl="0" algn="l">
              <a:spcBef>
                <a:spcPts val="0"/>
              </a:spcBef>
              <a:spcAft>
                <a:spcPts val="0"/>
              </a:spcAft>
              <a:buSzPts val="900"/>
              <a:buChar char="●"/>
            </a:pPr>
            <a:r>
              <a:rPr lang="en" sz="900"/>
              <a:t>Sign-up button is only clickable after password is confirmed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3277" name="Google Shape;3277;p154"/>
          <p:cNvSpPr txBox="1"/>
          <p:nvPr/>
        </p:nvSpPr>
        <p:spPr>
          <a:xfrm>
            <a:off x="3595475" y="474475"/>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278" name="Google Shape;3278;p154"/>
          <p:cNvSpPr/>
          <p:nvPr/>
        </p:nvSpPr>
        <p:spPr>
          <a:xfrm>
            <a:off x="3929100" y="290063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3279" name="Google Shape;3279;p154"/>
          <p:cNvSpPr/>
          <p:nvPr/>
        </p:nvSpPr>
        <p:spPr>
          <a:xfrm>
            <a:off x="3929100" y="324919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3280" name="Google Shape;3280;p154"/>
          <p:cNvSpPr txBox="1"/>
          <p:nvPr/>
        </p:nvSpPr>
        <p:spPr>
          <a:xfrm>
            <a:off x="3486450" y="89445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3281" name="Google Shape;3281;p154"/>
          <p:cNvSpPr/>
          <p:nvPr/>
        </p:nvSpPr>
        <p:spPr>
          <a:xfrm>
            <a:off x="3673825" y="395937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Up</a:t>
            </a:r>
            <a:endParaRPr>
              <a:solidFill>
                <a:schemeClr val="lt1"/>
              </a:solidFill>
            </a:endParaRPr>
          </a:p>
        </p:txBody>
      </p:sp>
      <p:sp>
        <p:nvSpPr>
          <p:cNvPr id="3282" name="Google Shape;3282;p154"/>
          <p:cNvSpPr/>
          <p:nvPr/>
        </p:nvSpPr>
        <p:spPr>
          <a:xfrm>
            <a:off x="2180013" y="37579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154"/>
          <p:cNvGrpSpPr/>
          <p:nvPr/>
        </p:nvGrpSpPr>
        <p:grpSpPr>
          <a:xfrm>
            <a:off x="3944039" y="1694295"/>
            <a:ext cx="1181217" cy="1004762"/>
            <a:chOff x="4067638" y="2013125"/>
            <a:chExt cx="1008725" cy="858038"/>
          </a:xfrm>
        </p:grpSpPr>
        <p:pic>
          <p:nvPicPr>
            <p:cNvPr id="3284" name="Google Shape;3284;p154"/>
            <p:cNvPicPr preferRelativeResize="0"/>
            <p:nvPr/>
          </p:nvPicPr>
          <p:blipFill rotWithShape="1">
            <a:blip r:embed="rId4">
              <a:alphaModFix/>
            </a:blip>
            <a:srcRect b="33494" l="4554" r="76211" t="50282"/>
            <a:stretch/>
          </p:blipFill>
          <p:spPr>
            <a:xfrm>
              <a:off x="4080725" y="2013125"/>
              <a:ext cx="982600" cy="207200"/>
            </a:xfrm>
            <a:prstGeom prst="rect">
              <a:avLst/>
            </a:prstGeom>
            <a:noFill/>
            <a:ln>
              <a:noFill/>
            </a:ln>
          </p:spPr>
        </p:pic>
        <p:pic>
          <p:nvPicPr>
            <p:cNvPr id="3285" name="Google Shape;3285;p154"/>
            <p:cNvPicPr preferRelativeResize="0"/>
            <p:nvPr/>
          </p:nvPicPr>
          <p:blipFill rotWithShape="1">
            <a:blip r:embed="rId4">
              <a:alphaModFix/>
            </a:blip>
            <a:srcRect b="33492" l="24165" r="58010" t="50283"/>
            <a:stretch/>
          </p:blipFill>
          <p:spPr>
            <a:xfrm>
              <a:off x="4116725" y="2663963"/>
              <a:ext cx="910550" cy="207200"/>
            </a:xfrm>
            <a:prstGeom prst="rect">
              <a:avLst/>
            </a:prstGeom>
            <a:noFill/>
            <a:ln>
              <a:noFill/>
            </a:ln>
          </p:spPr>
        </p:pic>
        <p:pic>
          <p:nvPicPr>
            <p:cNvPr id="3286" name="Google Shape;3286;p154"/>
            <p:cNvPicPr preferRelativeResize="0"/>
            <p:nvPr/>
          </p:nvPicPr>
          <p:blipFill rotWithShape="1">
            <a:blip r:embed="rId4">
              <a:alphaModFix/>
            </a:blip>
            <a:srcRect b="13868" l="41449" r="38805" t="69908"/>
            <a:stretch/>
          </p:blipFill>
          <p:spPr>
            <a:xfrm>
              <a:off x="4067638" y="2349125"/>
              <a:ext cx="1008725" cy="207200"/>
            </a:xfrm>
            <a:prstGeom prst="rect">
              <a:avLst/>
            </a:prstGeom>
            <a:noFill/>
            <a:ln>
              <a:noFill/>
            </a:ln>
          </p:spPr>
        </p:pic>
      </p:grpSp>
      <p:sp>
        <p:nvSpPr>
          <p:cNvPr id="3287" name="Google Shape;3287;p154"/>
          <p:cNvSpPr/>
          <p:nvPr/>
        </p:nvSpPr>
        <p:spPr>
          <a:xfrm>
            <a:off x="3929125" y="3604286"/>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Confirm Password</a:t>
            </a:r>
            <a:endParaRPr sz="9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pic>
        <p:nvPicPr>
          <p:cNvPr id="3292" name="Google Shape;3292;p15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93" name="Google Shape;3293;p155"/>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a:t>
            </a:r>
            <a:endParaRPr/>
          </a:p>
        </p:txBody>
      </p:sp>
      <p:sp>
        <p:nvSpPr>
          <p:cNvPr id="3294" name="Google Shape;3294;p155"/>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screen represents the initial information that a user will see after  signing up for an account.</a:t>
            </a:r>
            <a:endParaRPr sz="800"/>
          </a:p>
          <a:p>
            <a:pPr indent="-279400" lvl="0" marL="457200" rtl="0" algn="l">
              <a:spcBef>
                <a:spcPts val="0"/>
              </a:spcBef>
              <a:spcAft>
                <a:spcPts val="0"/>
              </a:spcAft>
              <a:buSzPts val="800"/>
              <a:buChar char="●"/>
            </a:pPr>
            <a:r>
              <a:rPr lang="en" sz="800"/>
              <a:t>First Name (text field)</a:t>
            </a:r>
            <a:endParaRPr sz="800"/>
          </a:p>
          <a:p>
            <a:pPr indent="-279400" lvl="0" marL="457200" rtl="0" algn="l">
              <a:spcBef>
                <a:spcPts val="0"/>
              </a:spcBef>
              <a:spcAft>
                <a:spcPts val="0"/>
              </a:spcAft>
              <a:buSzPts val="800"/>
              <a:buChar char="●"/>
            </a:pPr>
            <a:r>
              <a:rPr lang="en" sz="800">
                <a:solidFill>
                  <a:schemeClr val="dk1"/>
                </a:solidFill>
              </a:rPr>
              <a:t>Last Name (text field)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Email Name (text field)</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Must verify existence on backend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Phone # (text field)</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Must verify via text message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DOB (date scroller with month, date, year. Year must start always 18 years from the current date)</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How did you hear about us? (drop down menu)</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Options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Instagram</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Facebook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Google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Referral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Other </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On-campus </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If “referral” is selected, text box opens where they can type persons name and predictive function will pull up relevant names</a:t>
            </a:r>
            <a:endParaRPr sz="800">
              <a:solidFill>
                <a:schemeClr val="dk1"/>
              </a:solidFill>
            </a:endParaRPr>
          </a:p>
          <a:p>
            <a:pPr indent="-279400" lvl="1" marL="914400" rtl="0" algn="l">
              <a:spcBef>
                <a:spcPts val="0"/>
              </a:spcBef>
              <a:spcAft>
                <a:spcPts val="0"/>
              </a:spcAft>
              <a:buClr>
                <a:schemeClr val="dk1"/>
              </a:buClr>
              <a:buSzPts val="800"/>
              <a:buChar char="○"/>
            </a:pPr>
            <a:r>
              <a:rPr lang="en" sz="800">
                <a:solidFill>
                  <a:schemeClr val="dk1"/>
                </a:solidFill>
              </a:rPr>
              <a:t>If “other” is selected, text field will open for team member to enter additional option</a:t>
            </a:r>
            <a:endParaRPr sz="800">
              <a:solidFill>
                <a:schemeClr val="dk1"/>
              </a:solidFill>
            </a:endParaRPr>
          </a:p>
        </p:txBody>
      </p:sp>
      <p:sp>
        <p:nvSpPr>
          <p:cNvPr id="3295" name="Google Shape;3295;p155"/>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296" name="Google Shape;3296;p155"/>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297" name="Google Shape;3297;p155"/>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298" name="Google Shape;3298;p155"/>
          <p:cNvSpPr/>
          <p:nvPr/>
        </p:nvSpPr>
        <p:spPr>
          <a:xfrm>
            <a:off x="3673775" y="4178200"/>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Swipe</a:t>
            </a:r>
            <a:endParaRPr>
              <a:solidFill>
                <a:schemeClr val="lt1"/>
              </a:solidFill>
            </a:endParaRPr>
          </a:p>
        </p:txBody>
      </p:sp>
      <p:sp>
        <p:nvSpPr>
          <p:cNvPr id="3299" name="Google Shape;3299;p155"/>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300" name="Google Shape;3300;p155"/>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301" name="Google Shape;3301;p155"/>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302" name="Google Shape;3302;p155"/>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303" name="Google Shape;3303;p155"/>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304" name="Google Shape;3304;p155"/>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u="sng">
                <a:solidFill>
                  <a:schemeClr val="dk1"/>
                </a:solidFill>
              </a:rPr>
              <a:t>Terms of Service</a:t>
            </a:r>
            <a:endParaRPr sz="900" u="sng"/>
          </a:p>
        </p:txBody>
      </p:sp>
      <p:sp>
        <p:nvSpPr>
          <p:cNvPr id="3305" name="Google Shape;3305;p155"/>
          <p:cNvSpPr/>
          <p:nvPr/>
        </p:nvSpPr>
        <p:spPr>
          <a:xfrm>
            <a:off x="4616725" y="4178200"/>
            <a:ext cx="518700" cy="284100"/>
          </a:xfrm>
          <a:prstGeom prst="rightArrow">
            <a:avLst>
              <a:gd fmla="val 50000" name="adj1"/>
              <a:gd fmla="val 50000"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55"/>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0" name="Shape 3310"/>
        <p:cNvGrpSpPr/>
        <p:nvPr/>
      </p:nvGrpSpPr>
      <p:grpSpPr>
        <a:xfrm>
          <a:off x="0" y="0"/>
          <a:ext cx="0" cy="0"/>
          <a:chOff x="0" y="0"/>
          <a:chExt cx="0" cy="0"/>
        </a:xfrm>
      </p:grpSpPr>
      <p:pic>
        <p:nvPicPr>
          <p:cNvPr id="3311" name="Google Shape;3311;p15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12" name="Google Shape;3312;p156"/>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313" name="Google Shape;3313;p156"/>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auto populate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continue button is activated</a:t>
            </a:r>
            <a:endParaRPr sz="800"/>
          </a:p>
        </p:txBody>
      </p:sp>
      <p:sp>
        <p:nvSpPr>
          <p:cNvPr id="3314" name="Google Shape;3314;p156"/>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315" name="Google Shape;3315;p156"/>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316" name="Google Shape;3316;p156"/>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317" name="Google Shape;3317;p156"/>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318" name="Google Shape;3318;p156"/>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319" name="Google Shape;3319;p156"/>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320" name="Google Shape;3320;p156"/>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321" name="Google Shape;3321;p156"/>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322" name="Google Shape;3322;p156"/>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
        <p:nvSpPr>
          <p:cNvPr id="3323" name="Google Shape;3323;p156"/>
          <p:cNvSpPr/>
          <p:nvPr/>
        </p:nvSpPr>
        <p:spPr>
          <a:xfrm>
            <a:off x="2070938" y="339053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56"/>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u="sng">
                <a:solidFill>
                  <a:schemeClr val="dk1"/>
                </a:solidFill>
              </a:rPr>
              <a:t>Terms of Service</a:t>
            </a:r>
            <a:endParaRPr sz="900" u="sng"/>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pic>
        <p:nvPicPr>
          <p:cNvPr id="3329" name="Google Shape;3329;p15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30" name="Google Shape;3330;p157"/>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331" name="Google Shape;3331;p157"/>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auto populate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swiping function is activated</a:t>
            </a:r>
            <a:endParaRPr sz="800"/>
          </a:p>
        </p:txBody>
      </p:sp>
      <p:sp>
        <p:nvSpPr>
          <p:cNvPr id="3332" name="Google Shape;3332;p157"/>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333" name="Google Shape;3333;p157"/>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334" name="Google Shape;3334;p157"/>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335" name="Google Shape;3335;p157"/>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336" name="Google Shape;3336;p157"/>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337" name="Google Shape;3337;p157"/>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338" name="Google Shape;3338;p157"/>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339" name="Google Shape;3339;p157"/>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340" name="Google Shape;3340;p157"/>
          <p:cNvSpPr/>
          <p:nvPr/>
        </p:nvSpPr>
        <p:spPr>
          <a:xfrm>
            <a:off x="3673775" y="4178200"/>
            <a:ext cx="1796400" cy="284100"/>
          </a:xfrm>
          <a:prstGeom prst="roundRect">
            <a:avLst>
              <a:gd fmla="val 16667"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Swipe</a:t>
            </a:r>
            <a:endParaRPr>
              <a:solidFill>
                <a:schemeClr val="lt1"/>
              </a:solidFill>
            </a:endParaRPr>
          </a:p>
        </p:txBody>
      </p:sp>
      <p:sp>
        <p:nvSpPr>
          <p:cNvPr id="3341" name="Google Shape;3341;p157"/>
          <p:cNvSpPr/>
          <p:nvPr/>
        </p:nvSpPr>
        <p:spPr>
          <a:xfrm>
            <a:off x="4616725" y="4178200"/>
            <a:ext cx="518700" cy="284100"/>
          </a:xfrm>
          <a:prstGeom prst="rightArrow">
            <a:avLst>
              <a:gd fmla="val 50000" name="adj1"/>
              <a:gd fmla="val 50000" name="adj2"/>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57"/>
          <p:cNvSpPr txBox="1"/>
          <p:nvPr/>
        </p:nvSpPr>
        <p:spPr>
          <a:xfrm>
            <a:off x="3616350" y="38227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dk1"/>
                </a:solidFill>
              </a:rPr>
              <a:t>By Swiping below you agree to </a:t>
            </a:r>
            <a:r>
              <a:rPr lang="en" sz="600" u="sng">
                <a:solidFill>
                  <a:schemeClr val="dk1"/>
                </a:solidFill>
              </a:rPr>
              <a:t>Terms of Service</a:t>
            </a:r>
            <a:endParaRPr u="sng"/>
          </a:p>
        </p:txBody>
      </p:sp>
      <p:sp>
        <p:nvSpPr>
          <p:cNvPr id="3343" name="Google Shape;3343;p157"/>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57"/>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Terms of Service</a:t>
            </a:r>
            <a:endParaRPr sz="1200"/>
          </a:p>
        </p:txBody>
      </p:sp>
      <p:sp>
        <p:nvSpPr>
          <p:cNvPr id="3345" name="Google Shape;3345;p157"/>
          <p:cNvSpPr/>
          <p:nvPr/>
        </p:nvSpPr>
        <p:spPr>
          <a:xfrm>
            <a:off x="3673775" y="2878600"/>
            <a:ext cx="1796400" cy="2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Swipe to agree</a:t>
            </a:r>
            <a:endParaRPr sz="1200"/>
          </a:p>
        </p:txBody>
      </p:sp>
      <p:sp>
        <p:nvSpPr>
          <p:cNvPr id="3346" name="Google Shape;3346;p157"/>
          <p:cNvSpPr/>
          <p:nvPr/>
        </p:nvSpPr>
        <p:spPr>
          <a:xfrm>
            <a:off x="4874674" y="2951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pic>
        <p:nvPicPr>
          <p:cNvPr id="3351" name="Google Shape;3351;p15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52" name="Google Shape;3352;p158"/>
          <p:cNvSpPr txBox="1"/>
          <p:nvPr/>
        </p:nvSpPr>
        <p:spPr>
          <a:xfrm>
            <a:off x="248525" y="142700"/>
            <a:ext cx="2379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Onboarding General Info Page Cont’d</a:t>
            </a:r>
            <a:endParaRPr/>
          </a:p>
        </p:txBody>
      </p:sp>
      <p:sp>
        <p:nvSpPr>
          <p:cNvPr id="3353" name="Google Shape;3353;p158"/>
          <p:cNvSpPr txBox="1"/>
          <p:nvPr/>
        </p:nvSpPr>
        <p:spPr>
          <a:xfrm>
            <a:off x="312650" y="713600"/>
            <a:ext cx="22098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Rules cont’d</a:t>
            </a:r>
            <a:endParaRPr sz="800"/>
          </a:p>
          <a:p>
            <a:pPr indent="-279400" lvl="0" marL="457200" rtl="0" algn="l">
              <a:spcBef>
                <a:spcPts val="0"/>
              </a:spcBef>
              <a:spcAft>
                <a:spcPts val="0"/>
              </a:spcAft>
              <a:buSzPts val="800"/>
              <a:buChar char="●"/>
            </a:pPr>
            <a:r>
              <a:rPr lang="en" sz="800"/>
              <a:t>If user signed up through social media account, auto populate as much information as possible and leave remaining fields empty</a:t>
            </a:r>
            <a:endParaRPr sz="800"/>
          </a:p>
          <a:p>
            <a:pPr indent="-279400" lvl="0" marL="457200" rtl="0" algn="l">
              <a:spcBef>
                <a:spcPts val="0"/>
              </a:spcBef>
              <a:spcAft>
                <a:spcPts val="0"/>
              </a:spcAft>
              <a:buSzPts val="800"/>
              <a:buChar char="●"/>
            </a:pPr>
            <a:r>
              <a:rPr lang="en" sz="800"/>
              <a:t>User must click terms of service box before continue button is activated</a:t>
            </a:r>
            <a:endParaRPr sz="800"/>
          </a:p>
        </p:txBody>
      </p:sp>
      <p:sp>
        <p:nvSpPr>
          <p:cNvPr id="3354" name="Google Shape;3354;p158"/>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3355" name="Google Shape;3355;p158"/>
          <p:cNvSpPr/>
          <p:nvPr/>
        </p:nvSpPr>
        <p:spPr>
          <a:xfrm>
            <a:off x="3743225" y="18856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First Name</a:t>
            </a:r>
            <a:endParaRPr sz="1200"/>
          </a:p>
        </p:txBody>
      </p:sp>
      <p:sp>
        <p:nvSpPr>
          <p:cNvPr id="3356" name="Google Shape;3356;p158"/>
          <p:cNvSpPr txBox="1"/>
          <p:nvPr/>
        </p:nvSpPr>
        <p:spPr>
          <a:xfrm>
            <a:off x="3523775" y="1498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Let’s get started!</a:t>
            </a:r>
            <a:endParaRPr sz="1200"/>
          </a:p>
        </p:txBody>
      </p:sp>
      <p:sp>
        <p:nvSpPr>
          <p:cNvPr id="3357" name="Google Shape;3357;p158"/>
          <p:cNvSpPr/>
          <p:nvPr/>
        </p:nvSpPr>
        <p:spPr>
          <a:xfrm>
            <a:off x="3743225" y="212470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Last Name </a:t>
            </a:r>
            <a:endParaRPr sz="1200"/>
          </a:p>
        </p:txBody>
      </p:sp>
      <p:sp>
        <p:nvSpPr>
          <p:cNvPr id="3358" name="Google Shape;3358;p158"/>
          <p:cNvSpPr/>
          <p:nvPr/>
        </p:nvSpPr>
        <p:spPr>
          <a:xfrm>
            <a:off x="3743225" y="2386250"/>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Email</a:t>
            </a:r>
            <a:endParaRPr sz="1200"/>
          </a:p>
        </p:txBody>
      </p:sp>
      <p:sp>
        <p:nvSpPr>
          <p:cNvPr id="3359" name="Google Shape;3359;p158"/>
          <p:cNvSpPr/>
          <p:nvPr/>
        </p:nvSpPr>
        <p:spPr>
          <a:xfrm>
            <a:off x="3743225" y="2638063"/>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Phone #</a:t>
            </a:r>
            <a:endParaRPr sz="1200"/>
          </a:p>
        </p:txBody>
      </p:sp>
      <p:sp>
        <p:nvSpPr>
          <p:cNvPr id="3360" name="Google Shape;3360;p158"/>
          <p:cNvSpPr/>
          <p:nvPr/>
        </p:nvSpPr>
        <p:spPr>
          <a:xfrm>
            <a:off x="3743250" y="288988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DOB</a:t>
            </a:r>
            <a:endParaRPr sz="1200"/>
          </a:p>
        </p:txBody>
      </p:sp>
      <p:sp>
        <p:nvSpPr>
          <p:cNvPr id="3361" name="Google Shape;3361;p158"/>
          <p:cNvSpPr/>
          <p:nvPr/>
        </p:nvSpPr>
        <p:spPr>
          <a:xfrm>
            <a:off x="3743225" y="3151438"/>
            <a:ext cx="16575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
        <p:nvSpPr>
          <p:cNvPr id="3362" name="Google Shape;3362;p158"/>
          <p:cNvSpPr/>
          <p:nvPr/>
        </p:nvSpPr>
        <p:spPr>
          <a:xfrm>
            <a:off x="3673775" y="4178200"/>
            <a:ext cx="1796400" cy="284100"/>
          </a:xfrm>
          <a:prstGeom prst="roundRect">
            <a:avLst>
              <a:gd fmla="val 16667"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Continue</a:t>
            </a:r>
            <a:endParaRPr>
              <a:solidFill>
                <a:schemeClr val="lt1"/>
              </a:solidFill>
            </a:endParaRPr>
          </a:p>
        </p:txBody>
      </p:sp>
      <p:sp>
        <p:nvSpPr>
          <p:cNvPr id="3363" name="Google Shape;3363;p158"/>
          <p:cNvSpPr/>
          <p:nvPr/>
        </p:nvSpPr>
        <p:spPr>
          <a:xfrm>
            <a:off x="1780338" y="363933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58"/>
          <p:cNvSpPr txBox="1"/>
          <p:nvPr/>
        </p:nvSpPr>
        <p:spPr>
          <a:xfrm>
            <a:off x="3616325" y="35662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Click here to review  </a:t>
            </a:r>
            <a:r>
              <a:rPr lang="en" sz="900" u="sng">
                <a:solidFill>
                  <a:schemeClr val="dk1"/>
                </a:solidFill>
              </a:rPr>
              <a:t>Terms of Service</a:t>
            </a:r>
            <a:endParaRPr sz="900" u="sng"/>
          </a:p>
        </p:txBody>
      </p:sp>
      <p:pic>
        <p:nvPicPr>
          <p:cNvPr id="3365" name="Google Shape;3365;p158"/>
          <p:cNvPicPr preferRelativeResize="0"/>
          <p:nvPr/>
        </p:nvPicPr>
        <p:blipFill>
          <a:blip r:embed="rId4">
            <a:alphaModFix/>
          </a:blip>
          <a:stretch>
            <a:fillRect/>
          </a:stretch>
        </p:blipFill>
        <p:spPr>
          <a:xfrm>
            <a:off x="4789875" y="3775300"/>
            <a:ext cx="165692" cy="1593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pic>
        <p:nvPicPr>
          <p:cNvPr id="3370" name="Google Shape;3370;p15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71" name="Google Shape;3371;p159"/>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3372" name="Google Shape;3372;p159"/>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pic>
        <p:nvPicPr>
          <p:cNvPr id="3373" name="Google Shape;3373;p159"/>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3374" name="Google Shape;3374;p159"/>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3375" name="Google Shape;3375;p159"/>
          <p:cNvGrpSpPr/>
          <p:nvPr/>
        </p:nvGrpSpPr>
        <p:grpSpPr>
          <a:xfrm>
            <a:off x="3610800" y="463475"/>
            <a:ext cx="1922400" cy="512400"/>
            <a:chOff x="3610800" y="463475"/>
            <a:chExt cx="1922400" cy="512400"/>
          </a:xfrm>
        </p:grpSpPr>
        <p:sp>
          <p:nvSpPr>
            <p:cNvPr id="3376" name="Google Shape;3376;p159"/>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3377" name="Google Shape;3377;p159"/>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159"/>
            <p:cNvGrpSpPr/>
            <p:nvPr/>
          </p:nvGrpSpPr>
          <p:grpSpPr>
            <a:xfrm>
              <a:off x="3610800" y="463475"/>
              <a:ext cx="1922400" cy="201600"/>
              <a:chOff x="3610800" y="358700"/>
              <a:chExt cx="1922400" cy="201600"/>
            </a:xfrm>
          </p:grpSpPr>
          <p:sp>
            <p:nvSpPr>
              <p:cNvPr id="3379" name="Google Shape;3379;p159"/>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3380" name="Google Shape;3380;p159"/>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3381" name="Google Shape;3381;p159"/>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3382" name="Google Shape;3382;p159"/>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159"/>
          <p:cNvGrpSpPr/>
          <p:nvPr/>
        </p:nvGrpSpPr>
        <p:grpSpPr>
          <a:xfrm>
            <a:off x="5259500" y="4008775"/>
            <a:ext cx="247200" cy="247200"/>
            <a:chOff x="2046575" y="3120725"/>
            <a:chExt cx="247200" cy="247200"/>
          </a:xfrm>
        </p:grpSpPr>
        <p:sp>
          <p:nvSpPr>
            <p:cNvPr id="3384" name="Google Shape;3384;p159"/>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5" name="Google Shape;3385;p159"/>
            <p:cNvPicPr preferRelativeResize="0"/>
            <p:nvPr/>
          </p:nvPicPr>
          <p:blipFill>
            <a:blip r:embed="rId6">
              <a:alphaModFix/>
            </a:blip>
            <a:stretch>
              <a:fillRect/>
            </a:stretch>
          </p:blipFill>
          <p:spPr>
            <a:xfrm>
              <a:off x="2094775" y="3167250"/>
              <a:ext cx="150800" cy="154143"/>
            </a:xfrm>
            <a:prstGeom prst="rect">
              <a:avLst/>
            </a:prstGeom>
            <a:noFill/>
            <a:ln>
              <a:noFill/>
            </a:ln>
          </p:spPr>
        </p:pic>
      </p:grpSp>
      <p:pic>
        <p:nvPicPr>
          <p:cNvPr id="3386" name="Google Shape;3386;p159"/>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3387" name="Google Shape;3387;p159"/>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3388" name="Google Shape;3388;p159"/>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3389" name="Google Shape;3389;p159"/>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3390" name="Google Shape;3390;p159"/>
          <p:cNvGrpSpPr/>
          <p:nvPr/>
        </p:nvGrpSpPr>
        <p:grpSpPr>
          <a:xfrm>
            <a:off x="3596550" y="4284550"/>
            <a:ext cx="1950900" cy="360000"/>
            <a:chOff x="3596550" y="4284550"/>
            <a:chExt cx="1950900" cy="360000"/>
          </a:xfrm>
        </p:grpSpPr>
        <p:sp>
          <p:nvSpPr>
            <p:cNvPr id="3391" name="Google Shape;3391;p15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2" name="Google Shape;3392;p159"/>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3393" name="Google Shape;3393;p159"/>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3394" name="Google Shape;3394;p159"/>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3395" name="Google Shape;3395;p159"/>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3396" name="Google Shape;3396;p159"/>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3397" name="Google Shape;3397;p159"/>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3398" name="Google Shape;3398;p159"/>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3399" name="Google Shape;3399;p159"/>
          <p:cNvSpPr/>
          <p:nvPr/>
        </p:nvSpPr>
        <p:spPr>
          <a:xfrm>
            <a:off x="3596550" y="3400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59"/>
          <p:cNvSpPr/>
          <p:nvPr/>
        </p:nvSpPr>
        <p:spPr>
          <a:xfrm>
            <a:off x="3924650" y="1225138"/>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Welcome to The Home Team App. We’ll give you a brief tutorial on how to navigate the app but first...</a:t>
            </a:r>
            <a:endParaRPr sz="9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pic>
        <p:nvPicPr>
          <p:cNvPr id="3405" name="Google Shape;3405;p16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06" name="Google Shape;3406;p160"/>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3407" name="Google Shape;3407;p160"/>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pic>
        <p:nvPicPr>
          <p:cNvPr id="3408" name="Google Shape;3408;p160"/>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3409" name="Google Shape;3409;p160"/>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3410" name="Google Shape;3410;p160"/>
          <p:cNvGrpSpPr/>
          <p:nvPr/>
        </p:nvGrpSpPr>
        <p:grpSpPr>
          <a:xfrm>
            <a:off x="3610800" y="463475"/>
            <a:ext cx="1922400" cy="512400"/>
            <a:chOff x="3610800" y="463475"/>
            <a:chExt cx="1922400" cy="512400"/>
          </a:xfrm>
        </p:grpSpPr>
        <p:sp>
          <p:nvSpPr>
            <p:cNvPr id="3411" name="Google Shape;3411;p160"/>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3412" name="Google Shape;3412;p160"/>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160"/>
            <p:cNvGrpSpPr/>
            <p:nvPr/>
          </p:nvGrpSpPr>
          <p:grpSpPr>
            <a:xfrm>
              <a:off x="3610800" y="463475"/>
              <a:ext cx="1922400" cy="201600"/>
              <a:chOff x="3610800" y="358700"/>
              <a:chExt cx="1922400" cy="201600"/>
            </a:xfrm>
          </p:grpSpPr>
          <p:sp>
            <p:nvSpPr>
              <p:cNvPr id="3414" name="Google Shape;3414;p160"/>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3415" name="Google Shape;3415;p160"/>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3416" name="Google Shape;3416;p160"/>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3417" name="Google Shape;3417;p160"/>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160"/>
          <p:cNvGrpSpPr/>
          <p:nvPr/>
        </p:nvGrpSpPr>
        <p:grpSpPr>
          <a:xfrm>
            <a:off x="5259500" y="4008775"/>
            <a:ext cx="247200" cy="247200"/>
            <a:chOff x="2046575" y="3120725"/>
            <a:chExt cx="247200" cy="247200"/>
          </a:xfrm>
        </p:grpSpPr>
        <p:sp>
          <p:nvSpPr>
            <p:cNvPr id="3419" name="Google Shape;3419;p160"/>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0" name="Google Shape;3420;p160"/>
            <p:cNvPicPr preferRelativeResize="0"/>
            <p:nvPr/>
          </p:nvPicPr>
          <p:blipFill>
            <a:blip r:embed="rId6">
              <a:alphaModFix/>
            </a:blip>
            <a:stretch>
              <a:fillRect/>
            </a:stretch>
          </p:blipFill>
          <p:spPr>
            <a:xfrm>
              <a:off x="2094775" y="3167250"/>
              <a:ext cx="150800" cy="154143"/>
            </a:xfrm>
            <a:prstGeom prst="rect">
              <a:avLst/>
            </a:prstGeom>
            <a:noFill/>
            <a:ln>
              <a:noFill/>
            </a:ln>
          </p:spPr>
        </p:pic>
      </p:grpSp>
      <p:pic>
        <p:nvPicPr>
          <p:cNvPr id="3421" name="Google Shape;3421;p160"/>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3422" name="Google Shape;3422;p160"/>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3423" name="Google Shape;3423;p160"/>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3424" name="Google Shape;3424;p160"/>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3425" name="Google Shape;3425;p160"/>
          <p:cNvGrpSpPr/>
          <p:nvPr/>
        </p:nvGrpSpPr>
        <p:grpSpPr>
          <a:xfrm>
            <a:off x="3596550" y="4284550"/>
            <a:ext cx="1950900" cy="360000"/>
            <a:chOff x="3596550" y="4284550"/>
            <a:chExt cx="1950900" cy="360000"/>
          </a:xfrm>
        </p:grpSpPr>
        <p:sp>
          <p:nvSpPr>
            <p:cNvPr id="3426" name="Google Shape;3426;p16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7" name="Google Shape;3427;p160"/>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3428" name="Google Shape;3428;p160"/>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3429" name="Google Shape;3429;p160"/>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3430" name="Google Shape;3430;p160"/>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3431" name="Google Shape;3431;p160"/>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3432" name="Google Shape;3432;p160"/>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3433" name="Google Shape;3433;p160"/>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3434" name="Google Shape;3434;p160"/>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60"/>
          <p:cNvSpPr/>
          <p:nvPr/>
        </p:nvSpPr>
        <p:spPr>
          <a:xfrm>
            <a:off x="3924650" y="1045397"/>
            <a:ext cx="1398000" cy="748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All team members must watch and make The Home Team commitment</a:t>
            </a:r>
            <a:endParaRPr sz="900"/>
          </a:p>
        </p:txBody>
      </p:sp>
      <p:sp>
        <p:nvSpPr>
          <p:cNvPr id="3436" name="Google Shape;3436;p160"/>
          <p:cNvSpPr/>
          <p:nvPr/>
        </p:nvSpPr>
        <p:spPr>
          <a:xfrm>
            <a:off x="3709175" y="1923063"/>
            <a:ext cx="1725900" cy="11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a:t>
            </a:r>
            <a:endParaRPr sz="1200"/>
          </a:p>
        </p:txBody>
      </p:sp>
      <p:sp>
        <p:nvSpPr>
          <p:cNvPr id="3437" name="Google Shape;3437;p160"/>
          <p:cNvSpPr/>
          <p:nvPr/>
        </p:nvSpPr>
        <p:spPr>
          <a:xfrm>
            <a:off x="3673800" y="3152600"/>
            <a:ext cx="1796400" cy="2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Swipe to agree</a:t>
            </a:r>
            <a:endParaRPr sz="1200"/>
          </a:p>
        </p:txBody>
      </p:sp>
      <p:sp>
        <p:nvSpPr>
          <p:cNvPr id="3438" name="Google Shape;3438;p160"/>
          <p:cNvSpPr/>
          <p:nvPr/>
        </p:nvSpPr>
        <p:spPr>
          <a:xfrm>
            <a:off x="4874699" y="3225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pic>
        <p:nvPicPr>
          <p:cNvPr id="3443" name="Google Shape;3443;p16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44" name="Google Shape;3444;p161"/>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3445" name="Google Shape;3445;p161"/>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pin throb so team member knows to pick it.</a:t>
            </a:r>
            <a:endParaRPr sz="900"/>
          </a:p>
        </p:txBody>
      </p:sp>
      <p:pic>
        <p:nvPicPr>
          <p:cNvPr id="3446" name="Google Shape;3446;p161"/>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grpSp>
        <p:nvGrpSpPr>
          <p:cNvPr id="3447" name="Google Shape;3447;p161"/>
          <p:cNvGrpSpPr/>
          <p:nvPr/>
        </p:nvGrpSpPr>
        <p:grpSpPr>
          <a:xfrm>
            <a:off x="3610800" y="463475"/>
            <a:ext cx="1922400" cy="512400"/>
            <a:chOff x="3610800" y="463475"/>
            <a:chExt cx="1922400" cy="512400"/>
          </a:xfrm>
        </p:grpSpPr>
        <p:sp>
          <p:nvSpPr>
            <p:cNvPr id="3448" name="Google Shape;3448;p161"/>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3449" name="Google Shape;3449;p161"/>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161"/>
            <p:cNvGrpSpPr/>
            <p:nvPr/>
          </p:nvGrpSpPr>
          <p:grpSpPr>
            <a:xfrm>
              <a:off x="3610800" y="463475"/>
              <a:ext cx="1922400" cy="201600"/>
              <a:chOff x="3610800" y="358700"/>
              <a:chExt cx="1922400" cy="201600"/>
            </a:xfrm>
          </p:grpSpPr>
          <p:sp>
            <p:nvSpPr>
              <p:cNvPr id="3451" name="Google Shape;3451;p161"/>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3452" name="Google Shape;3452;p161"/>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3453" name="Google Shape;3453;p161"/>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3454" name="Google Shape;3454;p161"/>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161"/>
          <p:cNvGrpSpPr/>
          <p:nvPr/>
        </p:nvGrpSpPr>
        <p:grpSpPr>
          <a:xfrm>
            <a:off x="5259500" y="4008775"/>
            <a:ext cx="247200" cy="247200"/>
            <a:chOff x="2046575" y="3120725"/>
            <a:chExt cx="247200" cy="247200"/>
          </a:xfrm>
        </p:grpSpPr>
        <p:sp>
          <p:nvSpPr>
            <p:cNvPr id="3456" name="Google Shape;3456;p161"/>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7" name="Google Shape;3457;p161"/>
            <p:cNvPicPr preferRelativeResize="0"/>
            <p:nvPr/>
          </p:nvPicPr>
          <p:blipFill>
            <a:blip r:embed="rId5">
              <a:alphaModFix/>
            </a:blip>
            <a:stretch>
              <a:fillRect/>
            </a:stretch>
          </p:blipFill>
          <p:spPr>
            <a:xfrm>
              <a:off x="2094775" y="3167250"/>
              <a:ext cx="150800" cy="154143"/>
            </a:xfrm>
            <a:prstGeom prst="rect">
              <a:avLst/>
            </a:prstGeom>
            <a:noFill/>
            <a:ln>
              <a:noFill/>
            </a:ln>
          </p:spPr>
        </p:pic>
      </p:grpSp>
      <p:pic>
        <p:nvPicPr>
          <p:cNvPr id="3458" name="Google Shape;3458;p161"/>
          <p:cNvPicPr preferRelativeResize="0"/>
          <p:nvPr/>
        </p:nvPicPr>
        <p:blipFill>
          <a:blip r:embed="rId6">
            <a:alphaModFix/>
          </a:blip>
          <a:stretch>
            <a:fillRect/>
          </a:stretch>
        </p:blipFill>
        <p:spPr>
          <a:xfrm>
            <a:off x="4841150" y="1966575"/>
            <a:ext cx="164450" cy="266675"/>
          </a:xfrm>
          <a:prstGeom prst="rect">
            <a:avLst/>
          </a:prstGeom>
          <a:noFill/>
          <a:ln>
            <a:noFill/>
          </a:ln>
        </p:spPr>
      </p:pic>
      <p:pic>
        <p:nvPicPr>
          <p:cNvPr id="3459" name="Google Shape;3459;p161"/>
          <p:cNvPicPr preferRelativeResize="0"/>
          <p:nvPr/>
        </p:nvPicPr>
        <p:blipFill>
          <a:blip r:embed="rId6">
            <a:alphaModFix/>
          </a:blip>
          <a:stretch>
            <a:fillRect/>
          </a:stretch>
        </p:blipFill>
        <p:spPr>
          <a:xfrm>
            <a:off x="3933925" y="2538263"/>
            <a:ext cx="164450" cy="266675"/>
          </a:xfrm>
          <a:prstGeom prst="rect">
            <a:avLst/>
          </a:prstGeom>
          <a:noFill/>
          <a:ln>
            <a:noFill/>
          </a:ln>
        </p:spPr>
      </p:pic>
      <p:pic>
        <p:nvPicPr>
          <p:cNvPr id="3460" name="Google Shape;3460;p161"/>
          <p:cNvPicPr preferRelativeResize="0"/>
          <p:nvPr/>
        </p:nvPicPr>
        <p:blipFill>
          <a:blip r:embed="rId6">
            <a:alphaModFix/>
          </a:blip>
          <a:stretch>
            <a:fillRect/>
          </a:stretch>
        </p:blipFill>
        <p:spPr>
          <a:xfrm>
            <a:off x="4188200" y="1793800"/>
            <a:ext cx="164450" cy="266675"/>
          </a:xfrm>
          <a:prstGeom prst="rect">
            <a:avLst/>
          </a:prstGeom>
          <a:noFill/>
          <a:ln>
            <a:noFill/>
          </a:ln>
        </p:spPr>
      </p:pic>
      <p:grpSp>
        <p:nvGrpSpPr>
          <p:cNvPr id="3461" name="Google Shape;3461;p161"/>
          <p:cNvGrpSpPr/>
          <p:nvPr/>
        </p:nvGrpSpPr>
        <p:grpSpPr>
          <a:xfrm>
            <a:off x="3596550" y="4284550"/>
            <a:ext cx="1950900" cy="360000"/>
            <a:chOff x="3596550" y="4284550"/>
            <a:chExt cx="1950900" cy="360000"/>
          </a:xfrm>
        </p:grpSpPr>
        <p:sp>
          <p:nvSpPr>
            <p:cNvPr id="3462" name="Google Shape;3462;p16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3" name="Google Shape;3463;p161"/>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3464" name="Google Shape;3464;p161"/>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3465" name="Google Shape;3465;p161"/>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3466" name="Google Shape;3466;p161"/>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3467" name="Google Shape;3467;p161"/>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3468" name="Google Shape;3468;p161"/>
          <p:cNvPicPr preferRelativeResize="0"/>
          <p:nvPr/>
        </p:nvPicPr>
        <p:blipFill>
          <a:blip r:embed="rId6">
            <a:alphaModFix/>
          </a:blip>
          <a:stretch>
            <a:fillRect/>
          </a:stretch>
        </p:blipFill>
        <p:spPr>
          <a:xfrm>
            <a:off x="4896075" y="2595588"/>
            <a:ext cx="164450" cy="266675"/>
          </a:xfrm>
          <a:prstGeom prst="rect">
            <a:avLst/>
          </a:prstGeom>
          <a:noFill/>
          <a:ln>
            <a:noFill/>
          </a:ln>
        </p:spPr>
      </p:pic>
      <p:sp>
        <p:nvSpPr>
          <p:cNvPr id="3469" name="Google Shape;3469;p161"/>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3470" name="Google Shape;3470;p161"/>
          <p:cNvPicPr preferRelativeResize="0"/>
          <p:nvPr/>
        </p:nvPicPr>
        <p:blipFill>
          <a:blip r:embed="rId6">
            <a:alphaModFix/>
          </a:blip>
          <a:stretch>
            <a:fillRect/>
          </a:stretch>
        </p:blipFill>
        <p:spPr>
          <a:xfrm>
            <a:off x="4542150" y="2925913"/>
            <a:ext cx="164450" cy="266675"/>
          </a:xfrm>
          <a:prstGeom prst="rect">
            <a:avLst/>
          </a:prstGeom>
          <a:noFill/>
          <a:ln>
            <a:noFill/>
          </a:ln>
        </p:spPr>
      </p:pic>
      <p:sp>
        <p:nvSpPr>
          <p:cNvPr id="3471" name="Google Shape;3471;p161"/>
          <p:cNvSpPr/>
          <p:nvPr/>
        </p:nvSpPr>
        <p:spPr>
          <a:xfrm>
            <a:off x="3596550" y="3938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61"/>
          <p:cNvSpPr/>
          <p:nvPr/>
        </p:nvSpPr>
        <p:spPr>
          <a:xfrm>
            <a:off x="1813763" y="29259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61"/>
          <p:cNvSpPr/>
          <p:nvPr/>
        </p:nvSpPr>
        <p:spPr>
          <a:xfrm>
            <a:off x="2318725" y="2665450"/>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4" name="Google Shape;3474;p161"/>
          <p:cNvPicPr preferRelativeResize="0"/>
          <p:nvPr/>
        </p:nvPicPr>
        <p:blipFill>
          <a:blip r:embed="rId6">
            <a:alphaModFix/>
          </a:blip>
          <a:stretch>
            <a:fillRect/>
          </a:stretch>
        </p:blipFill>
        <p:spPr>
          <a:xfrm>
            <a:off x="4542150" y="2438400"/>
            <a:ext cx="164450" cy="266675"/>
          </a:xfrm>
          <a:prstGeom prst="rect">
            <a:avLst/>
          </a:prstGeom>
          <a:noFill/>
          <a:ln>
            <a:noFill/>
          </a:ln>
        </p:spPr>
      </p:pic>
      <p:sp>
        <p:nvSpPr>
          <p:cNvPr id="3475" name="Google Shape;3475;p161"/>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61"/>
          <p:cNvSpPr/>
          <p:nvPr/>
        </p:nvSpPr>
        <p:spPr>
          <a:xfrm>
            <a:off x="4277900" y="975863"/>
            <a:ext cx="1228800" cy="1152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Awesome! Let’s get started. This is the map view for you to see local jobs in your area. You can see the job details by clicking a pin</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New </a:t>
            </a:r>
            <a:r>
              <a:rPr lang="en"/>
              <a:t>Appointment Added to Calendar</a:t>
            </a:r>
            <a:endParaRPr/>
          </a:p>
        </p:txBody>
      </p:sp>
      <p:sp>
        <p:nvSpPr>
          <p:cNvPr id="468" name="Google Shape;468;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pic>
        <p:nvPicPr>
          <p:cNvPr id="3481" name="Google Shape;3481;p16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82" name="Google Shape;3482;p162"/>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3483" name="Google Shape;3483;p162"/>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pin throb so team member knows to pick it.</a:t>
            </a:r>
            <a:endParaRPr sz="900"/>
          </a:p>
        </p:txBody>
      </p:sp>
      <p:pic>
        <p:nvPicPr>
          <p:cNvPr id="3484" name="Google Shape;3484;p162"/>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grpSp>
        <p:nvGrpSpPr>
          <p:cNvPr id="3485" name="Google Shape;3485;p162"/>
          <p:cNvGrpSpPr/>
          <p:nvPr/>
        </p:nvGrpSpPr>
        <p:grpSpPr>
          <a:xfrm>
            <a:off x="3610800" y="463475"/>
            <a:ext cx="1922400" cy="512400"/>
            <a:chOff x="3610800" y="463475"/>
            <a:chExt cx="1922400" cy="512400"/>
          </a:xfrm>
        </p:grpSpPr>
        <p:sp>
          <p:nvSpPr>
            <p:cNvPr id="3486" name="Google Shape;3486;p162"/>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3487" name="Google Shape;3487;p162"/>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162"/>
            <p:cNvGrpSpPr/>
            <p:nvPr/>
          </p:nvGrpSpPr>
          <p:grpSpPr>
            <a:xfrm>
              <a:off x="3610800" y="463475"/>
              <a:ext cx="1922400" cy="201600"/>
              <a:chOff x="3610800" y="358700"/>
              <a:chExt cx="1922400" cy="201600"/>
            </a:xfrm>
          </p:grpSpPr>
          <p:sp>
            <p:nvSpPr>
              <p:cNvPr id="3489" name="Google Shape;3489;p162"/>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3490" name="Google Shape;3490;p162"/>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3491" name="Google Shape;3491;p162"/>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3492" name="Google Shape;3492;p162"/>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162"/>
          <p:cNvGrpSpPr/>
          <p:nvPr/>
        </p:nvGrpSpPr>
        <p:grpSpPr>
          <a:xfrm>
            <a:off x="5259500" y="4008775"/>
            <a:ext cx="247200" cy="247200"/>
            <a:chOff x="2046575" y="3120725"/>
            <a:chExt cx="247200" cy="247200"/>
          </a:xfrm>
        </p:grpSpPr>
        <p:sp>
          <p:nvSpPr>
            <p:cNvPr id="3494" name="Google Shape;3494;p162"/>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5" name="Google Shape;3495;p162"/>
            <p:cNvPicPr preferRelativeResize="0"/>
            <p:nvPr/>
          </p:nvPicPr>
          <p:blipFill>
            <a:blip r:embed="rId5">
              <a:alphaModFix/>
            </a:blip>
            <a:stretch>
              <a:fillRect/>
            </a:stretch>
          </p:blipFill>
          <p:spPr>
            <a:xfrm>
              <a:off x="2094775" y="3167250"/>
              <a:ext cx="150800" cy="154143"/>
            </a:xfrm>
            <a:prstGeom prst="rect">
              <a:avLst/>
            </a:prstGeom>
            <a:noFill/>
            <a:ln>
              <a:noFill/>
            </a:ln>
          </p:spPr>
        </p:pic>
      </p:grpSp>
      <p:pic>
        <p:nvPicPr>
          <p:cNvPr id="3496" name="Google Shape;3496;p162"/>
          <p:cNvPicPr preferRelativeResize="0"/>
          <p:nvPr/>
        </p:nvPicPr>
        <p:blipFill>
          <a:blip r:embed="rId6">
            <a:alphaModFix/>
          </a:blip>
          <a:stretch>
            <a:fillRect/>
          </a:stretch>
        </p:blipFill>
        <p:spPr>
          <a:xfrm>
            <a:off x="4841150" y="1966575"/>
            <a:ext cx="164450" cy="266675"/>
          </a:xfrm>
          <a:prstGeom prst="rect">
            <a:avLst/>
          </a:prstGeom>
          <a:noFill/>
          <a:ln>
            <a:noFill/>
          </a:ln>
        </p:spPr>
      </p:pic>
      <p:pic>
        <p:nvPicPr>
          <p:cNvPr id="3497" name="Google Shape;3497;p162"/>
          <p:cNvPicPr preferRelativeResize="0"/>
          <p:nvPr/>
        </p:nvPicPr>
        <p:blipFill>
          <a:blip r:embed="rId6">
            <a:alphaModFix/>
          </a:blip>
          <a:stretch>
            <a:fillRect/>
          </a:stretch>
        </p:blipFill>
        <p:spPr>
          <a:xfrm>
            <a:off x="3933925" y="2538263"/>
            <a:ext cx="164450" cy="266675"/>
          </a:xfrm>
          <a:prstGeom prst="rect">
            <a:avLst/>
          </a:prstGeom>
          <a:noFill/>
          <a:ln>
            <a:noFill/>
          </a:ln>
        </p:spPr>
      </p:pic>
      <p:pic>
        <p:nvPicPr>
          <p:cNvPr id="3498" name="Google Shape;3498;p162"/>
          <p:cNvPicPr preferRelativeResize="0"/>
          <p:nvPr/>
        </p:nvPicPr>
        <p:blipFill>
          <a:blip r:embed="rId6">
            <a:alphaModFix/>
          </a:blip>
          <a:stretch>
            <a:fillRect/>
          </a:stretch>
        </p:blipFill>
        <p:spPr>
          <a:xfrm>
            <a:off x="4188200" y="1793800"/>
            <a:ext cx="164450" cy="266675"/>
          </a:xfrm>
          <a:prstGeom prst="rect">
            <a:avLst/>
          </a:prstGeom>
          <a:noFill/>
          <a:ln>
            <a:noFill/>
          </a:ln>
        </p:spPr>
      </p:pic>
      <p:grpSp>
        <p:nvGrpSpPr>
          <p:cNvPr id="3499" name="Google Shape;3499;p162"/>
          <p:cNvGrpSpPr/>
          <p:nvPr/>
        </p:nvGrpSpPr>
        <p:grpSpPr>
          <a:xfrm>
            <a:off x="3596550" y="4284550"/>
            <a:ext cx="1950900" cy="360000"/>
            <a:chOff x="3596550" y="4284550"/>
            <a:chExt cx="1950900" cy="360000"/>
          </a:xfrm>
        </p:grpSpPr>
        <p:sp>
          <p:nvSpPr>
            <p:cNvPr id="3500" name="Google Shape;3500;p16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1" name="Google Shape;3501;p162"/>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3502" name="Google Shape;3502;p162"/>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3503" name="Google Shape;3503;p162"/>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3504" name="Google Shape;3504;p162"/>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3505" name="Google Shape;3505;p162"/>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3506" name="Google Shape;3506;p162"/>
          <p:cNvPicPr preferRelativeResize="0"/>
          <p:nvPr/>
        </p:nvPicPr>
        <p:blipFill>
          <a:blip r:embed="rId6">
            <a:alphaModFix/>
          </a:blip>
          <a:stretch>
            <a:fillRect/>
          </a:stretch>
        </p:blipFill>
        <p:spPr>
          <a:xfrm>
            <a:off x="4896075" y="2595588"/>
            <a:ext cx="164450" cy="266675"/>
          </a:xfrm>
          <a:prstGeom prst="rect">
            <a:avLst/>
          </a:prstGeom>
          <a:noFill/>
          <a:ln>
            <a:noFill/>
          </a:ln>
        </p:spPr>
      </p:pic>
      <p:sp>
        <p:nvSpPr>
          <p:cNvPr id="3507" name="Google Shape;3507;p162"/>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3508" name="Google Shape;3508;p162"/>
          <p:cNvPicPr preferRelativeResize="0"/>
          <p:nvPr/>
        </p:nvPicPr>
        <p:blipFill>
          <a:blip r:embed="rId6">
            <a:alphaModFix/>
          </a:blip>
          <a:stretch>
            <a:fillRect/>
          </a:stretch>
        </p:blipFill>
        <p:spPr>
          <a:xfrm>
            <a:off x="4542150" y="2925913"/>
            <a:ext cx="164450" cy="266675"/>
          </a:xfrm>
          <a:prstGeom prst="rect">
            <a:avLst/>
          </a:prstGeom>
          <a:noFill/>
          <a:ln>
            <a:noFill/>
          </a:ln>
        </p:spPr>
      </p:pic>
      <p:sp>
        <p:nvSpPr>
          <p:cNvPr id="3509" name="Google Shape;3509;p162"/>
          <p:cNvSpPr/>
          <p:nvPr/>
        </p:nvSpPr>
        <p:spPr>
          <a:xfrm>
            <a:off x="359655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62"/>
          <p:cNvSpPr/>
          <p:nvPr/>
        </p:nvSpPr>
        <p:spPr>
          <a:xfrm>
            <a:off x="1894313" y="308845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62"/>
          <p:cNvSpPr/>
          <p:nvPr/>
        </p:nvSpPr>
        <p:spPr>
          <a:xfrm>
            <a:off x="2318725" y="2665450"/>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2" name="Google Shape;3512;p162"/>
          <p:cNvPicPr preferRelativeResize="0"/>
          <p:nvPr/>
        </p:nvPicPr>
        <p:blipFill>
          <a:blip r:embed="rId6">
            <a:alphaModFix/>
          </a:blip>
          <a:stretch>
            <a:fillRect/>
          </a:stretch>
        </p:blipFill>
        <p:spPr>
          <a:xfrm>
            <a:off x="4542150" y="2438400"/>
            <a:ext cx="164450" cy="266675"/>
          </a:xfrm>
          <a:prstGeom prst="rect">
            <a:avLst/>
          </a:prstGeom>
          <a:noFill/>
          <a:ln>
            <a:noFill/>
          </a:ln>
        </p:spPr>
      </p:pic>
      <p:sp>
        <p:nvSpPr>
          <p:cNvPr id="3513" name="Google Shape;3513;p162"/>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162"/>
          <p:cNvGrpSpPr/>
          <p:nvPr/>
        </p:nvGrpSpPr>
        <p:grpSpPr>
          <a:xfrm>
            <a:off x="3683350" y="2862266"/>
            <a:ext cx="1777300" cy="1208491"/>
            <a:chOff x="5142975" y="2538266"/>
            <a:chExt cx="1777300" cy="1208491"/>
          </a:xfrm>
        </p:grpSpPr>
        <p:grpSp>
          <p:nvGrpSpPr>
            <p:cNvPr id="3515" name="Google Shape;3515;p162"/>
            <p:cNvGrpSpPr/>
            <p:nvPr/>
          </p:nvGrpSpPr>
          <p:grpSpPr>
            <a:xfrm>
              <a:off x="5142975" y="2538266"/>
              <a:ext cx="1777300" cy="1208491"/>
              <a:chOff x="3995775" y="2963766"/>
              <a:chExt cx="1777300" cy="1208491"/>
            </a:xfrm>
          </p:grpSpPr>
          <p:grpSp>
            <p:nvGrpSpPr>
              <p:cNvPr id="3516" name="Google Shape;3516;p162"/>
              <p:cNvGrpSpPr/>
              <p:nvPr/>
            </p:nvGrpSpPr>
            <p:grpSpPr>
              <a:xfrm>
                <a:off x="3995775" y="2963766"/>
                <a:ext cx="1743000" cy="1208491"/>
                <a:chOff x="3995775" y="2963613"/>
                <a:chExt cx="1743000" cy="1130488"/>
              </a:xfrm>
            </p:grpSpPr>
            <p:grpSp>
              <p:nvGrpSpPr>
                <p:cNvPr id="3517" name="Google Shape;3517;p162"/>
                <p:cNvGrpSpPr/>
                <p:nvPr/>
              </p:nvGrpSpPr>
              <p:grpSpPr>
                <a:xfrm>
                  <a:off x="3995775" y="2995400"/>
                  <a:ext cx="1743000" cy="1098700"/>
                  <a:chOff x="3700500" y="2705075"/>
                  <a:chExt cx="1743000" cy="1098700"/>
                </a:xfrm>
              </p:grpSpPr>
              <p:sp>
                <p:nvSpPr>
                  <p:cNvPr id="3518" name="Google Shape;3518;p162"/>
                  <p:cNvSpPr/>
                  <p:nvPr/>
                </p:nvSpPr>
                <p:spPr>
                  <a:xfrm>
                    <a:off x="3700500" y="2705075"/>
                    <a:ext cx="1743000" cy="10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62"/>
                  <p:cNvSpPr/>
                  <p:nvPr/>
                </p:nvSpPr>
                <p:spPr>
                  <a:xfrm>
                    <a:off x="3735300" y="3546063"/>
                    <a:ext cx="1673400" cy="220200"/>
                  </a:xfrm>
                  <a:prstGeom prst="roundRect">
                    <a:avLst>
                      <a:gd fmla="val 50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62"/>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Swipe to accept &gt;&gt;&gt;</a:t>
                    </a:r>
                    <a:endParaRPr sz="900"/>
                  </a:p>
                </p:txBody>
              </p:sp>
            </p:grpSp>
            <p:grpSp>
              <p:nvGrpSpPr>
                <p:cNvPr id="3521" name="Google Shape;3521;p162"/>
                <p:cNvGrpSpPr/>
                <p:nvPr/>
              </p:nvGrpSpPr>
              <p:grpSpPr>
                <a:xfrm>
                  <a:off x="3995775" y="2996050"/>
                  <a:ext cx="794400" cy="721500"/>
                  <a:chOff x="5600925" y="2510125"/>
                  <a:chExt cx="794400" cy="721500"/>
                </a:xfrm>
              </p:grpSpPr>
              <p:sp>
                <p:nvSpPr>
                  <p:cNvPr id="3522" name="Google Shape;3522;p162"/>
                  <p:cNvSpPr/>
                  <p:nvPr/>
                </p:nvSpPr>
                <p:spPr>
                  <a:xfrm>
                    <a:off x="5600925" y="2510125"/>
                    <a:ext cx="794400" cy="72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62"/>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3524" name="Google Shape;3524;p162"/>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3525" name="Google Shape;3525;p162"/>
              <p:cNvGrpSpPr/>
              <p:nvPr/>
            </p:nvGrpSpPr>
            <p:grpSpPr>
              <a:xfrm>
                <a:off x="4751325" y="2975250"/>
                <a:ext cx="1021750" cy="888781"/>
                <a:chOff x="4751325" y="2975250"/>
                <a:chExt cx="1021750" cy="888781"/>
              </a:xfrm>
            </p:grpSpPr>
            <p:pic>
              <p:nvPicPr>
                <p:cNvPr id="3526" name="Google Shape;3526;p162"/>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3527" name="Google Shape;3527;p162"/>
                <p:cNvGrpSpPr/>
                <p:nvPr/>
              </p:nvGrpSpPr>
              <p:grpSpPr>
                <a:xfrm>
                  <a:off x="4751325" y="2975250"/>
                  <a:ext cx="1021750" cy="888781"/>
                  <a:chOff x="4751325" y="2975250"/>
                  <a:chExt cx="1021750" cy="888781"/>
                </a:xfrm>
              </p:grpSpPr>
              <p:sp>
                <p:nvSpPr>
                  <p:cNvPr id="3528" name="Google Shape;3528;p162"/>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3529" name="Google Shape;3529;p162"/>
                  <p:cNvSpPr/>
                  <p:nvPr/>
                </p:nvSpPr>
                <p:spPr>
                  <a:xfrm>
                    <a:off x="4854225" y="3736519"/>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62"/>
                  <p:cNvSpPr/>
                  <p:nvPr/>
                </p:nvSpPr>
                <p:spPr>
                  <a:xfrm>
                    <a:off x="5029950"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62"/>
                  <p:cNvSpPr/>
                  <p:nvPr/>
                </p:nvSpPr>
                <p:spPr>
                  <a:xfrm>
                    <a:off x="5205675"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62"/>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3533" name="Google Shape;3533;p162"/>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3534" name="Google Shape;3534;p162"/>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3535" name="Google Shape;3535;p162"/>
          <p:cNvSpPr/>
          <p:nvPr/>
        </p:nvSpPr>
        <p:spPr>
          <a:xfrm>
            <a:off x="4277900" y="975863"/>
            <a:ext cx="1228800" cy="1152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By clicking a location you can see job details and who else is working. Click the shift to see more details.</a:t>
            </a:r>
            <a:endParaRPr sz="8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pic>
        <p:nvPicPr>
          <p:cNvPr id="3540" name="Google Shape;3540;p16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41" name="Google Shape;3541;p163"/>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3542" name="Google Shape;3542;p163"/>
          <p:cNvSpPr txBox="1"/>
          <p:nvPr/>
        </p:nvSpPr>
        <p:spPr>
          <a:xfrm>
            <a:off x="300850" y="1474125"/>
            <a:ext cx="12504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what happens when a team member clicks on shift in the map view to see full details.</a:t>
            </a:r>
            <a:endParaRPr sz="900"/>
          </a:p>
        </p:txBody>
      </p:sp>
      <p:sp>
        <p:nvSpPr>
          <p:cNvPr id="3543" name="Google Shape;3543;p16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544" name="Google Shape;3544;p163"/>
          <p:cNvGrpSpPr/>
          <p:nvPr/>
        </p:nvGrpSpPr>
        <p:grpSpPr>
          <a:xfrm>
            <a:off x="3586200" y="2998825"/>
            <a:ext cx="1950900" cy="320100"/>
            <a:chOff x="3586200" y="3404100"/>
            <a:chExt cx="1950900" cy="320100"/>
          </a:xfrm>
        </p:grpSpPr>
        <p:sp>
          <p:nvSpPr>
            <p:cNvPr id="3545" name="Google Shape;3545;p16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546" name="Google Shape;3546;p16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163"/>
          <p:cNvGrpSpPr/>
          <p:nvPr/>
        </p:nvGrpSpPr>
        <p:grpSpPr>
          <a:xfrm>
            <a:off x="3596550" y="4284550"/>
            <a:ext cx="1950900" cy="360000"/>
            <a:chOff x="3596550" y="4284550"/>
            <a:chExt cx="1950900" cy="360000"/>
          </a:xfrm>
        </p:grpSpPr>
        <p:sp>
          <p:nvSpPr>
            <p:cNvPr id="3548" name="Google Shape;3548;p16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9" name="Google Shape;3549;p16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550" name="Google Shape;3550;p16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51" name="Google Shape;3551;p16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552" name="Google Shape;3552;p16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553" name="Google Shape;3553;p16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554" name="Google Shape;3554;p163"/>
          <p:cNvGrpSpPr/>
          <p:nvPr/>
        </p:nvGrpSpPr>
        <p:grpSpPr>
          <a:xfrm>
            <a:off x="3595650" y="477875"/>
            <a:ext cx="1952700" cy="1405413"/>
            <a:chOff x="3595650" y="477875"/>
            <a:chExt cx="1952700" cy="1405413"/>
          </a:xfrm>
        </p:grpSpPr>
        <p:grpSp>
          <p:nvGrpSpPr>
            <p:cNvPr id="3555" name="Google Shape;3555;p163"/>
            <p:cNvGrpSpPr/>
            <p:nvPr/>
          </p:nvGrpSpPr>
          <p:grpSpPr>
            <a:xfrm>
              <a:off x="3595650" y="477875"/>
              <a:ext cx="1952700" cy="1405413"/>
              <a:chOff x="3595650" y="1403475"/>
              <a:chExt cx="1952700" cy="1405413"/>
            </a:xfrm>
          </p:grpSpPr>
          <p:sp>
            <p:nvSpPr>
              <p:cNvPr id="3556" name="Google Shape;3556;p163"/>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6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558" name="Google Shape;3558;p163"/>
              <p:cNvGrpSpPr/>
              <p:nvPr/>
            </p:nvGrpSpPr>
            <p:grpSpPr>
              <a:xfrm>
                <a:off x="3595650" y="2323188"/>
                <a:ext cx="1952700" cy="485700"/>
                <a:chOff x="3595650" y="2377325"/>
                <a:chExt cx="1952700" cy="485700"/>
              </a:xfrm>
            </p:grpSpPr>
            <p:sp>
              <p:nvSpPr>
                <p:cNvPr id="3559" name="Google Shape;3559;p163"/>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0" name="Google Shape;3560;p163"/>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561" name="Google Shape;3561;p163"/>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63"/>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63"/>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4" name="Google Shape;3564;p16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565" name="Google Shape;3565;p163"/>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566" name="Google Shape;3566;p16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567" name="Google Shape;3567;p16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568" name="Google Shape;3568;p16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569" name="Google Shape;3569;p163"/>
          <p:cNvSpPr/>
          <p:nvPr/>
        </p:nvSpPr>
        <p:spPr>
          <a:xfrm>
            <a:off x="3596550" y="36683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63"/>
          <p:cNvSpPr/>
          <p:nvPr/>
        </p:nvSpPr>
        <p:spPr>
          <a:xfrm>
            <a:off x="4068775" y="880588"/>
            <a:ext cx="1228800" cy="1152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is the inside of a shift. Here you can see details on location and team. Once you accept a shift you can see full customer and shift details.</a:t>
            </a:r>
            <a:endParaRPr sz="800"/>
          </a:p>
        </p:txBody>
      </p:sp>
      <p:grpSp>
        <p:nvGrpSpPr>
          <p:cNvPr id="3571" name="Google Shape;3571;p163"/>
          <p:cNvGrpSpPr/>
          <p:nvPr/>
        </p:nvGrpSpPr>
        <p:grpSpPr>
          <a:xfrm>
            <a:off x="3586200" y="3871271"/>
            <a:ext cx="1950900" cy="320100"/>
            <a:chOff x="3586200" y="3716550"/>
            <a:chExt cx="1950900" cy="320100"/>
          </a:xfrm>
        </p:grpSpPr>
        <p:sp>
          <p:nvSpPr>
            <p:cNvPr id="3572" name="Google Shape;3572;p163"/>
            <p:cNvSpPr/>
            <p:nvPr/>
          </p:nvSpPr>
          <p:spPr>
            <a:xfrm>
              <a:off x="3586200" y="371655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Swipe to accept</a:t>
              </a:r>
              <a:endParaRPr sz="900"/>
            </a:p>
          </p:txBody>
        </p:sp>
        <p:sp>
          <p:nvSpPr>
            <p:cNvPr id="3573" name="Google Shape;3573;p163"/>
            <p:cNvSpPr/>
            <p:nvPr/>
          </p:nvSpPr>
          <p:spPr>
            <a:xfrm>
              <a:off x="4572000" y="3766500"/>
              <a:ext cx="650400" cy="220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pic>
        <p:nvPicPr>
          <p:cNvPr id="3578" name="Google Shape;3578;p16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79" name="Google Shape;3579;p164"/>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3580" name="Google Shape;3580;p164"/>
          <p:cNvSpPr txBox="1"/>
          <p:nvPr/>
        </p:nvSpPr>
        <p:spPr>
          <a:xfrm>
            <a:off x="300850" y="1474125"/>
            <a:ext cx="12504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what happens when a team member clicks on shift in the map view to see full details.</a:t>
            </a:r>
            <a:endParaRPr sz="900"/>
          </a:p>
        </p:txBody>
      </p:sp>
      <p:sp>
        <p:nvSpPr>
          <p:cNvPr id="3581" name="Google Shape;3581;p16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582" name="Google Shape;3582;p164"/>
          <p:cNvGrpSpPr/>
          <p:nvPr/>
        </p:nvGrpSpPr>
        <p:grpSpPr>
          <a:xfrm>
            <a:off x="3586200" y="2998825"/>
            <a:ext cx="1950900" cy="320100"/>
            <a:chOff x="3586200" y="3404100"/>
            <a:chExt cx="1950900" cy="320100"/>
          </a:xfrm>
        </p:grpSpPr>
        <p:sp>
          <p:nvSpPr>
            <p:cNvPr id="3583" name="Google Shape;3583;p16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584" name="Google Shape;3584;p16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164"/>
          <p:cNvGrpSpPr/>
          <p:nvPr/>
        </p:nvGrpSpPr>
        <p:grpSpPr>
          <a:xfrm>
            <a:off x="3596550" y="4284550"/>
            <a:ext cx="1950900" cy="360000"/>
            <a:chOff x="3596550" y="4284550"/>
            <a:chExt cx="1950900" cy="360000"/>
          </a:xfrm>
        </p:grpSpPr>
        <p:sp>
          <p:nvSpPr>
            <p:cNvPr id="3586" name="Google Shape;3586;p16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7" name="Google Shape;3587;p16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588" name="Google Shape;3588;p16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89" name="Google Shape;3589;p16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590" name="Google Shape;3590;p16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591" name="Google Shape;3591;p16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592" name="Google Shape;3592;p164"/>
          <p:cNvGrpSpPr/>
          <p:nvPr/>
        </p:nvGrpSpPr>
        <p:grpSpPr>
          <a:xfrm>
            <a:off x="3595650" y="477875"/>
            <a:ext cx="1952700" cy="1405413"/>
            <a:chOff x="3595650" y="477875"/>
            <a:chExt cx="1952700" cy="1405413"/>
          </a:xfrm>
        </p:grpSpPr>
        <p:grpSp>
          <p:nvGrpSpPr>
            <p:cNvPr id="3593" name="Google Shape;3593;p164"/>
            <p:cNvGrpSpPr/>
            <p:nvPr/>
          </p:nvGrpSpPr>
          <p:grpSpPr>
            <a:xfrm>
              <a:off x="3595650" y="477875"/>
              <a:ext cx="1952700" cy="1405413"/>
              <a:chOff x="3595650" y="1403475"/>
              <a:chExt cx="1952700" cy="1405413"/>
            </a:xfrm>
          </p:grpSpPr>
          <p:sp>
            <p:nvSpPr>
              <p:cNvPr id="3594" name="Google Shape;3594;p16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6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596" name="Google Shape;3596;p164"/>
              <p:cNvGrpSpPr/>
              <p:nvPr/>
            </p:nvGrpSpPr>
            <p:grpSpPr>
              <a:xfrm>
                <a:off x="3595650" y="2323188"/>
                <a:ext cx="1952700" cy="485700"/>
                <a:chOff x="3595650" y="2377325"/>
                <a:chExt cx="1952700" cy="485700"/>
              </a:xfrm>
            </p:grpSpPr>
            <p:sp>
              <p:nvSpPr>
                <p:cNvPr id="3597" name="Google Shape;3597;p16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8" name="Google Shape;3598;p16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599" name="Google Shape;3599;p16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6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6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2" name="Google Shape;3602;p16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603" name="Google Shape;3603;p16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604" name="Google Shape;3604;p16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605" name="Google Shape;3605;p16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606" name="Google Shape;3606;p16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607" name="Google Shape;3607;p164"/>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3608" name="Google Shape;3608;p164"/>
          <p:cNvSpPr/>
          <p:nvPr/>
        </p:nvSpPr>
        <p:spPr>
          <a:xfrm>
            <a:off x="3596550" y="36683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64"/>
          <p:cNvSpPr/>
          <p:nvPr/>
        </p:nvSpPr>
        <p:spPr>
          <a:xfrm>
            <a:off x="3796800" y="1410850"/>
            <a:ext cx="15504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Congratulations you have accepted your first shift! Now all details in a shift are viewable. Now </a:t>
            </a:r>
            <a:r>
              <a:rPr lang="en" sz="800"/>
              <a:t>let's</a:t>
            </a:r>
            <a:r>
              <a:rPr lang="en" sz="800"/>
              <a:t> check out your dashboard</a:t>
            </a:r>
            <a:endParaRPr sz="8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pic>
        <p:nvPicPr>
          <p:cNvPr id="3614" name="Google Shape;3614;p16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15" name="Google Shape;3615;p165"/>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616" name="Google Shape;3616;p165"/>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617" name="Google Shape;3617;p165"/>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3618" name="Google Shape;3618;p165"/>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65"/>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65"/>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65"/>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622" name="Google Shape;3622;p165"/>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3623" name="Google Shape;3623;p165"/>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624" name="Google Shape;3624;p165"/>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65"/>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626" name="Google Shape;3626;p165"/>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 will have a home page that will act as a dashboard presenting them with important information.</a:t>
            </a:r>
            <a:endParaRPr sz="900"/>
          </a:p>
        </p:txBody>
      </p:sp>
      <p:sp>
        <p:nvSpPr>
          <p:cNvPr id="3627" name="Google Shape;3627;p165"/>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3628" name="Google Shape;3628;p165"/>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3629" name="Google Shape;3629;p165"/>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0" name="Google Shape;3630;p165"/>
          <p:cNvGrpSpPr/>
          <p:nvPr/>
        </p:nvGrpSpPr>
        <p:grpSpPr>
          <a:xfrm>
            <a:off x="3596550" y="4284550"/>
            <a:ext cx="1950900" cy="360000"/>
            <a:chOff x="3596550" y="4284550"/>
            <a:chExt cx="1950900" cy="360000"/>
          </a:xfrm>
        </p:grpSpPr>
        <p:sp>
          <p:nvSpPr>
            <p:cNvPr id="3631" name="Google Shape;3631;p16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2" name="Google Shape;3632;p16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633" name="Google Shape;3633;p16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34" name="Google Shape;3634;p16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635" name="Google Shape;3635;p16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636" name="Google Shape;3636;p165"/>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637" name="Google Shape;3637;p165"/>
          <p:cNvSpPr/>
          <p:nvPr/>
        </p:nvSpPr>
        <p:spPr>
          <a:xfrm>
            <a:off x="3596550" y="36683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65"/>
          <p:cNvSpPr/>
          <p:nvPr/>
        </p:nvSpPr>
        <p:spPr>
          <a:xfrm>
            <a:off x="3837225" y="690800"/>
            <a:ext cx="15504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is your dashboard, here you can find your upcoming shifts, new available shifts and learn how to earn points. </a:t>
            </a:r>
            <a:endParaRPr sz="8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2" name="Shape 3642"/>
        <p:cNvGrpSpPr/>
        <p:nvPr/>
      </p:nvGrpSpPr>
      <p:grpSpPr>
        <a:xfrm>
          <a:off x="0" y="0"/>
          <a:ext cx="0" cy="0"/>
          <a:chOff x="0" y="0"/>
          <a:chExt cx="0" cy="0"/>
        </a:xfrm>
      </p:grpSpPr>
      <p:pic>
        <p:nvPicPr>
          <p:cNvPr id="3643" name="Google Shape;3643;p16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44" name="Google Shape;3644;p166"/>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645" name="Google Shape;3645;p166"/>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646" name="Google Shape;3646;p166"/>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3647" name="Google Shape;3647;p166"/>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66"/>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66"/>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66"/>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651" name="Google Shape;3651;p166"/>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3652" name="Google Shape;3652;p166"/>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653" name="Google Shape;3653;p166"/>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66"/>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655" name="Google Shape;3655;p166"/>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 will have a home page that will act as a dashboard presenting them with important information.</a:t>
            </a:r>
            <a:endParaRPr sz="900"/>
          </a:p>
        </p:txBody>
      </p:sp>
      <p:sp>
        <p:nvSpPr>
          <p:cNvPr id="3656" name="Google Shape;3656;p166"/>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3657" name="Google Shape;3657;p166"/>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3658" name="Google Shape;3658;p166"/>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166"/>
          <p:cNvGrpSpPr/>
          <p:nvPr/>
        </p:nvGrpSpPr>
        <p:grpSpPr>
          <a:xfrm>
            <a:off x="3596550" y="4284550"/>
            <a:ext cx="1950900" cy="360000"/>
            <a:chOff x="3596550" y="4284550"/>
            <a:chExt cx="1950900" cy="360000"/>
          </a:xfrm>
        </p:grpSpPr>
        <p:sp>
          <p:nvSpPr>
            <p:cNvPr id="3660" name="Google Shape;3660;p16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1" name="Google Shape;3661;p16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662" name="Google Shape;3662;p16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63" name="Google Shape;3663;p16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664" name="Google Shape;3664;p16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665" name="Google Shape;3665;p166"/>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666" name="Google Shape;3666;p166"/>
          <p:cNvSpPr/>
          <p:nvPr/>
        </p:nvSpPr>
        <p:spPr>
          <a:xfrm>
            <a:off x="3596550" y="36683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66"/>
          <p:cNvSpPr/>
          <p:nvPr/>
        </p:nvSpPr>
        <p:spPr>
          <a:xfrm>
            <a:off x="3837225" y="690800"/>
            <a:ext cx="15504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Points allow you to level up. Leveling up gives you access to more job opportunities, home team rewards and higher pay</a:t>
            </a:r>
            <a:endParaRPr sz="8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pic>
        <p:nvPicPr>
          <p:cNvPr id="3672" name="Google Shape;3672;p16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73" name="Google Shape;3673;p167"/>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674" name="Google Shape;3674;p167"/>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675" name="Google Shape;3675;p167"/>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3676" name="Google Shape;3676;p167"/>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67"/>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67"/>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679" name="Google Shape;3679;p167"/>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3680" name="Google Shape;3680;p167"/>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681" name="Google Shape;3681;p167"/>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67"/>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683" name="Google Shape;3683;p167"/>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throb to indicate to push</a:t>
            </a:r>
            <a:endParaRPr sz="900"/>
          </a:p>
        </p:txBody>
      </p:sp>
      <p:sp>
        <p:nvSpPr>
          <p:cNvPr id="3684" name="Google Shape;3684;p167"/>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3685" name="Google Shape;3685;p167"/>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3686" name="Google Shape;3686;p167"/>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167"/>
          <p:cNvGrpSpPr/>
          <p:nvPr/>
        </p:nvGrpSpPr>
        <p:grpSpPr>
          <a:xfrm>
            <a:off x="3596550" y="4284550"/>
            <a:ext cx="1950900" cy="360000"/>
            <a:chOff x="3596550" y="4284550"/>
            <a:chExt cx="1950900" cy="360000"/>
          </a:xfrm>
        </p:grpSpPr>
        <p:sp>
          <p:nvSpPr>
            <p:cNvPr id="3688" name="Google Shape;3688;p16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9" name="Google Shape;3689;p16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690" name="Google Shape;3690;p16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91" name="Google Shape;3691;p16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692" name="Google Shape;3692;p16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693" name="Google Shape;3693;p167"/>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694" name="Google Shape;3694;p167"/>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67"/>
          <p:cNvSpPr/>
          <p:nvPr/>
        </p:nvSpPr>
        <p:spPr>
          <a:xfrm>
            <a:off x="3739400" y="1029750"/>
            <a:ext cx="14577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All team members start as a prospect. Click the icon below to learn more</a:t>
            </a:r>
            <a:endParaRPr sz="800"/>
          </a:p>
        </p:txBody>
      </p:sp>
      <p:sp>
        <p:nvSpPr>
          <p:cNvPr id="3696" name="Google Shape;3696;p167"/>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pic>
        <p:nvPicPr>
          <p:cNvPr id="3701" name="Google Shape;3701;p16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02" name="Google Shape;3702;p168"/>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703" name="Google Shape;3703;p16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704" name="Google Shape;3704;p168"/>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3705" name="Google Shape;3705;p168"/>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68"/>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68"/>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708" name="Google Shape;3708;p168"/>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3709" name="Google Shape;3709;p168"/>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710" name="Google Shape;3710;p168"/>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68"/>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712" name="Google Shape;3712;p168"/>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Video welcoming team member as a prospect and telling them what it takes to get to the next level. </a:t>
            </a:r>
            <a:endParaRPr sz="900"/>
          </a:p>
        </p:txBody>
      </p:sp>
      <p:sp>
        <p:nvSpPr>
          <p:cNvPr id="3713" name="Google Shape;3713;p168"/>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3714" name="Google Shape;3714;p168"/>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3715" name="Google Shape;3715;p168"/>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168"/>
          <p:cNvGrpSpPr/>
          <p:nvPr/>
        </p:nvGrpSpPr>
        <p:grpSpPr>
          <a:xfrm>
            <a:off x="3596550" y="4284550"/>
            <a:ext cx="1950900" cy="360000"/>
            <a:chOff x="3596550" y="4284550"/>
            <a:chExt cx="1950900" cy="360000"/>
          </a:xfrm>
        </p:grpSpPr>
        <p:sp>
          <p:nvSpPr>
            <p:cNvPr id="3717" name="Google Shape;3717;p16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8" name="Google Shape;3718;p16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719" name="Google Shape;3719;p16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720" name="Google Shape;3720;p16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721" name="Google Shape;3721;p16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722" name="Google Shape;3722;p168"/>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723" name="Google Shape;3723;p168"/>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68"/>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68"/>
          <p:cNvSpPr/>
          <p:nvPr/>
        </p:nvSpPr>
        <p:spPr>
          <a:xfrm>
            <a:off x="3709175" y="1923063"/>
            <a:ext cx="1725900" cy="11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a:t>
            </a:r>
            <a:endParaRPr sz="1200"/>
          </a:p>
        </p:txBody>
      </p:sp>
      <p:sp>
        <p:nvSpPr>
          <p:cNvPr id="3726" name="Google Shape;3726;p168"/>
          <p:cNvSpPr/>
          <p:nvPr/>
        </p:nvSpPr>
        <p:spPr>
          <a:xfrm>
            <a:off x="3673800" y="3152600"/>
            <a:ext cx="1796400" cy="2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Swipe to begin</a:t>
            </a:r>
            <a:endParaRPr sz="1200"/>
          </a:p>
        </p:txBody>
      </p:sp>
      <p:sp>
        <p:nvSpPr>
          <p:cNvPr id="3727" name="Google Shape;3727;p168"/>
          <p:cNvSpPr/>
          <p:nvPr/>
        </p:nvSpPr>
        <p:spPr>
          <a:xfrm>
            <a:off x="4874699" y="3225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1" name="Shape 3731"/>
        <p:cNvGrpSpPr/>
        <p:nvPr/>
      </p:nvGrpSpPr>
      <p:grpSpPr>
        <a:xfrm>
          <a:off x="0" y="0"/>
          <a:ext cx="0" cy="0"/>
          <a:chOff x="0" y="0"/>
          <a:chExt cx="0" cy="0"/>
        </a:xfrm>
      </p:grpSpPr>
      <p:sp>
        <p:nvSpPr>
          <p:cNvPr id="3732" name="Google Shape;3732;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New Team Member Tutorial</a:t>
            </a:r>
            <a:endParaRPr/>
          </a:p>
        </p:txBody>
      </p:sp>
      <p:sp>
        <p:nvSpPr>
          <p:cNvPr id="3733" name="Google Shape;3733;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1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Member Onboarding</a:t>
            </a:r>
            <a:endParaRPr/>
          </a:p>
        </p:txBody>
      </p:sp>
      <p:sp>
        <p:nvSpPr>
          <p:cNvPr id="3739" name="Google Shape;3739;p1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3" name="Shape 3743"/>
        <p:cNvGrpSpPr/>
        <p:nvPr/>
      </p:nvGrpSpPr>
      <p:grpSpPr>
        <a:xfrm>
          <a:off x="0" y="0"/>
          <a:ext cx="0" cy="0"/>
          <a:chOff x="0" y="0"/>
          <a:chExt cx="0" cy="0"/>
        </a:xfrm>
      </p:grpSpPr>
      <p:pic>
        <p:nvPicPr>
          <p:cNvPr id="3744" name="Google Shape;3744;p17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45" name="Google Shape;3745;p171"/>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746" name="Google Shape;3746;p171"/>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747" name="Google Shape;3747;p171"/>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3748" name="Google Shape;3748;p171"/>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71"/>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3750" name="Google Shape;3750;p171"/>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$13.00</a:t>
            </a:r>
            <a:endParaRPr sz="1800"/>
          </a:p>
          <a:p>
            <a:pPr indent="0" lvl="0" marL="0" rtl="0" algn="r">
              <a:spcBef>
                <a:spcPts val="0"/>
              </a:spcBef>
              <a:spcAft>
                <a:spcPts val="0"/>
              </a:spcAft>
              <a:buNone/>
            </a:pPr>
            <a:r>
              <a:rPr lang="en" sz="900"/>
              <a:t>Hourly</a:t>
            </a:r>
            <a:r>
              <a:rPr lang="en" sz="900"/>
              <a:t> Rate</a:t>
            </a:r>
            <a:endParaRPr sz="900"/>
          </a:p>
        </p:txBody>
      </p:sp>
      <p:sp>
        <p:nvSpPr>
          <p:cNvPr id="3751" name="Google Shape;3751;p171"/>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 Next: </a:t>
            </a:r>
            <a:r>
              <a:rPr i="1" lang="en" sz="900">
                <a:solidFill>
                  <a:schemeClr val="dk1"/>
                </a:solidFill>
              </a:rPr>
              <a:t>Training</a:t>
            </a:r>
            <a:endParaRPr i="1" sz="900">
              <a:solidFill>
                <a:schemeClr val="dk1"/>
              </a:solidFill>
            </a:endParaRPr>
          </a:p>
          <a:p>
            <a:pPr indent="0" lvl="0" marL="0" rtl="0" algn="l">
              <a:spcBef>
                <a:spcPts val="0"/>
              </a:spcBef>
              <a:spcAft>
                <a:spcPts val="0"/>
              </a:spcAft>
              <a:buNone/>
            </a:pPr>
            <a:r>
              <a:rPr b="1" lang="en" sz="1100">
                <a:solidFill>
                  <a:schemeClr val="dk1"/>
                </a:solidFill>
              </a:rPr>
              <a:t>Currently: </a:t>
            </a:r>
            <a:r>
              <a:rPr b="1" lang="en" sz="1100" u="sng">
                <a:solidFill>
                  <a:schemeClr val="dk1"/>
                </a:solidFill>
              </a:rPr>
              <a:t>Profile Set-Up</a:t>
            </a:r>
            <a:endParaRPr b="1" sz="1100" u="sng">
              <a:solidFill>
                <a:schemeClr val="dk1"/>
              </a:solidFill>
            </a:endParaRPr>
          </a:p>
        </p:txBody>
      </p:sp>
      <p:sp>
        <p:nvSpPr>
          <p:cNvPr id="3752" name="Google Shape;3752;p171"/>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sp>
        <p:nvSpPr>
          <p:cNvPr id="3753" name="Google Shape;3753;p171"/>
          <p:cNvSpPr txBox="1"/>
          <p:nvPr/>
        </p:nvSpPr>
        <p:spPr>
          <a:xfrm>
            <a:off x="3635850" y="22320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Trainee &gt; Prospect</a:t>
            </a:r>
            <a:endParaRPr sz="900"/>
          </a:p>
        </p:txBody>
      </p:sp>
      <p:sp>
        <p:nvSpPr>
          <p:cNvPr id="3754" name="Google Shape;3754;p171"/>
          <p:cNvSpPr/>
          <p:nvPr/>
        </p:nvSpPr>
        <p:spPr>
          <a:xfrm>
            <a:off x="3804725" y="2059000"/>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171"/>
          <p:cNvGrpSpPr/>
          <p:nvPr/>
        </p:nvGrpSpPr>
        <p:grpSpPr>
          <a:xfrm>
            <a:off x="3596550" y="4284550"/>
            <a:ext cx="1950900" cy="360000"/>
            <a:chOff x="3596550" y="4284550"/>
            <a:chExt cx="1950900" cy="360000"/>
          </a:xfrm>
        </p:grpSpPr>
        <p:sp>
          <p:nvSpPr>
            <p:cNvPr id="3756" name="Google Shape;3756;p17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7" name="Google Shape;3757;p17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758" name="Google Shape;3758;p17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759" name="Google Shape;3759;p17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760" name="Google Shape;3760;p17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761" name="Google Shape;3761;p171"/>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762" name="Google Shape;3762;p171"/>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71"/>
          <p:cNvSpPr/>
          <p:nvPr/>
        </p:nvSpPr>
        <p:spPr>
          <a:xfrm>
            <a:off x="439361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71"/>
          <p:cNvSpPr/>
          <p:nvPr/>
        </p:nvSpPr>
        <p:spPr>
          <a:xfrm>
            <a:off x="464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71"/>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71"/>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71"/>
          <p:cNvSpPr/>
          <p:nvPr/>
        </p:nvSpPr>
        <p:spPr>
          <a:xfrm>
            <a:off x="3579100" y="25102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768" name="Google Shape;3768;p171"/>
          <p:cNvSpPr txBox="1"/>
          <p:nvPr/>
        </p:nvSpPr>
        <p:spPr>
          <a:xfrm>
            <a:off x="3773550" y="24897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1. </a:t>
            </a:r>
            <a:r>
              <a:rPr lang="en" sz="900"/>
              <a:t>Profile Set-Up </a:t>
            </a:r>
            <a:r>
              <a:rPr lang="en" sz="600"/>
              <a:t>(est. 3</a:t>
            </a:r>
            <a:r>
              <a:rPr lang="en" sz="600"/>
              <a:t> min</a:t>
            </a:r>
            <a:r>
              <a:rPr lang="en" sz="600"/>
              <a:t>)</a:t>
            </a:r>
            <a:endParaRPr sz="600"/>
          </a:p>
        </p:txBody>
      </p:sp>
      <p:sp>
        <p:nvSpPr>
          <p:cNvPr id="3769" name="Google Shape;3769;p171"/>
          <p:cNvSpPr/>
          <p:nvPr/>
        </p:nvSpPr>
        <p:spPr>
          <a:xfrm>
            <a:off x="3579100" y="285537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770" name="Google Shape;3770;p171"/>
          <p:cNvSpPr/>
          <p:nvPr/>
        </p:nvSpPr>
        <p:spPr>
          <a:xfrm>
            <a:off x="3585550" y="32005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771" name="Google Shape;3771;p171"/>
          <p:cNvSpPr/>
          <p:nvPr/>
        </p:nvSpPr>
        <p:spPr>
          <a:xfrm>
            <a:off x="3585550" y="35699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772" name="Google Shape;3772;p171"/>
          <p:cNvSpPr/>
          <p:nvPr/>
        </p:nvSpPr>
        <p:spPr>
          <a:xfrm>
            <a:off x="3596550" y="39394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773" name="Google Shape;3773;p171"/>
          <p:cNvSpPr txBox="1"/>
          <p:nvPr/>
        </p:nvSpPr>
        <p:spPr>
          <a:xfrm>
            <a:off x="3773550" y="28451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2</a:t>
            </a:r>
            <a:r>
              <a:rPr lang="en" sz="900"/>
              <a:t>. Training </a:t>
            </a:r>
            <a:r>
              <a:rPr lang="en" sz="600">
                <a:solidFill>
                  <a:schemeClr val="dk1"/>
                </a:solidFill>
              </a:rPr>
              <a:t>(est. 20 min)</a:t>
            </a:r>
            <a:endParaRPr sz="900"/>
          </a:p>
        </p:txBody>
      </p:sp>
      <p:sp>
        <p:nvSpPr>
          <p:cNvPr id="3774" name="Google Shape;3774;p171"/>
          <p:cNvSpPr txBox="1"/>
          <p:nvPr/>
        </p:nvSpPr>
        <p:spPr>
          <a:xfrm>
            <a:off x="3663750" y="3187313"/>
            <a:ext cx="18165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3</a:t>
            </a:r>
            <a:r>
              <a:rPr lang="en" sz="900"/>
              <a:t>. Background Check </a:t>
            </a:r>
            <a:r>
              <a:rPr lang="en" sz="600">
                <a:solidFill>
                  <a:schemeClr val="dk1"/>
                </a:solidFill>
              </a:rPr>
              <a:t>(est. 1 min)</a:t>
            </a:r>
            <a:endParaRPr sz="900"/>
          </a:p>
        </p:txBody>
      </p:sp>
      <p:sp>
        <p:nvSpPr>
          <p:cNvPr id="3775" name="Google Shape;3775;p171"/>
          <p:cNvSpPr txBox="1"/>
          <p:nvPr/>
        </p:nvSpPr>
        <p:spPr>
          <a:xfrm>
            <a:off x="3722550" y="3529538"/>
            <a:ext cx="16989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4</a:t>
            </a:r>
            <a:r>
              <a:rPr lang="en" sz="900"/>
              <a:t>. Personality Test </a:t>
            </a:r>
            <a:r>
              <a:rPr lang="en" sz="600">
                <a:solidFill>
                  <a:schemeClr val="dk1"/>
                </a:solidFill>
              </a:rPr>
              <a:t>(est. 10 min)</a:t>
            </a:r>
            <a:endParaRPr sz="900"/>
          </a:p>
        </p:txBody>
      </p:sp>
      <p:sp>
        <p:nvSpPr>
          <p:cNvPr id="3776" name="Google Shape;3776;p171"/>
          <p:cNvSpPr txBox="1"/>
          <p:nvPr/>
        </p:nvSpPr>
        <p:spPr>
          <a:xfrm>
            <a:off x="3826800" y="3899663"/>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5</a:t>
            </a:r>
            <a:r>
              <a:rPr lang="en" sz="900"/>
              <a:t>. Direct Deposit </a:t>
            </a:r>
            <a:r>
              <a:rPr lang="en" sz="600">
                <a:solidFill>
                  <a:schemeClr val="dk1"/>
                </a:solidFill>
              </a:rPr>
              <a:t>(est. 1 min)</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2" name="Shape 472"/>
        <p:cNvGrpSpPr/>
        <p:nvPr/>
      </p:nvGrpSpPr>
      <p:grpSpPr>
        <a:xfrm>
          <a:off x="0" y="0"/>
          <a:ext cx="0" cy="0"/>
          <a:chOff x="0" y="0"/>
          <a:chExt cx="0" cy="0"/>
        </a:xfrm>
      </p:grpSpPr>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17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Profile Set-Up</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pic>
        <p:nvPicPr>
          <p:cNvPr id="3786" name="Google Shape;3786;p17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87" name="Google Shape;3787;p173"/>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788" name="Google Shape;3788;p173"/>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789" name="Google Shape;3789;p173"/>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3790" name="Google Shape;3790;p173"/>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73"/>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3792" name="Google Shape;3792;p173"/>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$13.00</a:t>
            </a:r>
            <a:endParaRPr sz="1800"/>
          </a:p>
          <a:p>
            <a:pPr indent="0" lvl="0" marL="0" rtl="0" algn="r">
              <a:spcBef>
                <a:spcPts val="0"/>
              </a:spcBef>
              <a:spcAft>
                <a:spcPts val="0"/>
              </a:spcAft>
              <a:buNone/>
            </a:pPr>
            <a:r>
              <a:rPr lang="en" sz="900"/>
              <a:t>Hourly Rate</a:t>
            </a:r>
            <a:endParaRPr sz="900"/>
          </a:p>
        </p:txBody>
      </p:sp>
      <p:sp>
        <p:nvSpPr>
          <p:cNvPr id="3793" name="Google Shape;3793;p173"/>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 Next: </a:t>
            </a:r>
            <a:r>
              <a:rPr i="1" lang="en" sz="900">
                <a:solidFill>
                  <a:schemeClr val="dk1"/>
                </a:solidFill>
              </a:rPr>
              <a:t>Training</a:t>
            </a:r>
            <a:endParaRPr i="1" sz="900">
              <a:solidFill>
                <a:schemeClr val="dk1"/>
              </a:solidFill>
            </a:endParaRPr>
          </a:p>
          <a:p>
            <a:pPr indent="0" lvl="0" marL="0" rtl="0" algn="l">
              <a:spcBef>
                <a:spcPts val="0"/>
              </a:spcBef>
              <a:spcAft>
                <a:spcPts val="0"/>
              </a:spcAft>
              <a:buNone/>
            </a:pPr>
            <a:r>
              <a:rPr b="1" lang="en" sz="1100">
                <a:solidFill>
                  <a:schemeClr val="dk1"/>
                </a:solidFill>
              </a:rPr>
              <a:t>Currently: </a:t>
            </a:r>
            <a:r>
              <a:rPr b="1" lang="en" sz="1100" u="sng">
                <a:solidFill>
                  <a:schemeClr val="dk1"/>
                </a:solidFill>
              </a:rPr>
              <a:t>Profile Set-Up</a:t>
            </a:r>
            <a:endParaRPr b="1" sz="1100" u="sng">
              <a:solidFill>
                <a:schemeClr val="dk1"/>
              </a:solidFill>
            </a:endParaRPr>
          </a:p>
        </p:txBody>
      </p:sp>
      <p:sp>
        <p:nvSpPr>
          <p:cNvPr id="3794" name="Google Shape;3794;p173"/>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sp>
        <p:nvSpPr>
          <p:cNvPr id="3795" name="Google Shape;3795;p173"/>
          <p:cNvSpPr txBox="1"/>
          <p:nvPr/>
        </p:nvSpPr>
        <p:spPr>
          <a:xfrm>
            <a:off x="3635850" y="2273175"/>
            <a:ext cx="18723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Trainee &gt; Prospect</a:t>
            </a:r>
            <a:endParaRPr sz="900"/>
          </a:p>
        </p:txBody>
      </p:sp>
      <p:sp>
        <p:nvSpPr>
          <p:cNvPr id="3796" name="Google Shape;3796;p173"/>
          <p:cNvSpPr/>
          <p:nvPr/>
        </p:nvSpPr>
        <p:spPr>
          <a:xfrm>
            <a:off x="3804725" y="2059000"/>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173"/>
          <p:cNvGrpSpPr/>
          <p:nvPr/>
        </p:nvGrpSpPr>
        <p:grpSpPr>
          <a:xfrm>
            <a:off x="3596550" y="4284550"/>
            <a:ext cx="1950900" cy="360000"/>
            <a:chOff x="3596550" y="4284550"/>
            <a:chExt cx="1950900" cy="360000"/>
          </a:xfrm>
        </p:grpSpPr>
        <p:sp>
          <p:nvSpPr>
            <p:cNvPr id="3798" name="Google Shape;3798;p17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9" name="Google Shape;3799;p17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800" name="Google Shape;3800;p17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01" name="Google Shape;3801;p17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802" name="Google Shape;3802;p17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803" name="Google Shape;3803;p173"/>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804" name="Google Shape;3804;p173"/>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73"/>
          <p:cNvSpPr/>
          <p:nvPr/>
        </p:nvSpPr>
        <p:spPr>
          <a:xfrm>
            <a:off x="439361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73"/>
          <p:cNvSpPr/>
          <p:nvPr/>
        </p:nvSpPr>
        <p:spPr>
          <a:xfrm>
            <a:off x="464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73"/>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73"/>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73"/>
          <p:cNvSpPr/>
          <p:nvPr/>
        </p:nvSpPr>
        <p:spPr>
          <a:xfrm>
            <a:off x="3579100" y="25102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810" name="Google Shape;3810;p173"/>
          <p:cNvSpPr txBox="1"/>
          <p:nvPr/>
        </p:nvSpPr>
        <p:spPr>
          <a:xfrm>
            <a:off x="3773550" y="24897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1. Profile Set-Up </a:t>
            </a:r>
            <a:r>
              <a:rPr lang="en" sz="600"/>
              <a:t>(est. 3 min)</a:t>
            </a:r>
            <a:endParaRPr sz="600"/>
          </a:p>
        </p:txBody>
      </p:sp>
      <p:sp>
        <p:nvSpPr>
          <p:cNvPr id="3811" name="Google Shape;3811;p173"/>
          <p:cNvSpPr/>
          <p:nvPr/>
        </p:nvSpPr>
        <p:spPr>
          <a:xfrm>
            <a:off x="3579100" y="285537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812" name="Google Shape;3812;p173"/>
          <p:cNvSpPr/>
          <p:nvPr/>
        </p:nvSpPr>
        <p:spPr>
          <a:xfrm>
            <a:off x="3585550" y="32005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813" name="Google Shape;3813;p173"/>
          <p:cNvSpPr/>
          <p:nvPr/>
        </p:nvSpPr>
        <p:spPr>
          <a:xfrm>
            <a:off x="3585550" y="35699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814" name="Google Shape;3814;p173"/>
          <p:cNvSpPr/>
          <p:nvPr/>
        </p:nvSpPr>
        <p:spPr>
          <a:xfrm>
            <a:off x="3596550" y="39394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815" name="Google Shape;3815;p173"/>
          <p:cNvSpPr txBox="1"/>
          <p:nvPr/>
        </p:nvSpPr>
        <p:spPr>
          <a:xfrm>
            <a:off x="3773550" y="28451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2. Training </a:t>
            </a:r>
            <a:r>
              <a:rPr lang="en" sz="600">
                <a:solidFill>
                  <a:schemeClr val="dk1"/>
                </a:solidFill>
              </a:rPr>
              <a:t>(est. 20 min)</a:t>
            </a:r>
            <a:endParaRPr sz="900"/>
          </a:p>
        </p:txBody>
      </p:sp>
      <p:sp>
        <p:nvSpPr>
          <p:cNvPr id="3816" name="Google Shape;3816;p173"/>
          <p:cNvSpPr txBox="1"/>
          <p:nvPr/>
        </p:nvSpPr>
        <p:spPr>
          <a:xfrm>
            <a:off x="3663750" y="3187313"/>
            <a:ext cx="18165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3. Background Check </a:t>
            </a:r>
            <a:r>
              <a:rPr lang="en" sz="600">
                <a:solidFill>
                  <a:schemeClr val="dk1"/>
                </a:solidFill>
              </a:rPr>
              <a:t>(est. 1 min)</a:t>
            </a:r>
            <a:endParaRPr sz="900"/>
          </a:p>
        </p:txBody>
      </p:sp>
      <p:sp>
        <p:nvSpPr>
          <p:cNvPr id="3817" name="Google Shape;3817;p173"/>
          <p:cNvSpPr txBox="1"/>
          <p:nvPr/>
        </p:nvSpPr>
        <p:spPr>
          <a:xfrm>
            <a:off x="3722550" y="3529538"/>
            <a:ext cx="16989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4. Personality Test </a:t>
            </a:r>
            <a:r>
              <a:rPr lang="en" sz="600">
                <a:solidFill>
                  <a:schemeClr val="dk1"/>
                </a:solidFill>
              </a:rPr>
              <a:t>(est. 10 min)</a:t>
            </a:r>
            <a:endParaRPr sz="900"/>
          </a:p>
        </p:txBody>
      </p:sp>
      <p:sp>
        <p:nvSpPr>
          <p:cNvPr id="3818" name="Google Shape;3818;p173"/>
          <p:cNvSpPr txBox="1"/>
          <p:nvPr/>
        </p:nvSpPr>
        <p:spPr>
          <a:xfrm>
            <a:off x="3826800" y="3899663"/>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5. Direct Deposit </a:t>
            </a:r>
            <a:r>
              <a:rPr lang="en" sz="600">
                <a:solidFill>
                  <a:schemeClr val="dk1"/>
                </a:solidFill>
              </a:rPr>
              <a:t>(est. 1 min)</a:t>
            </a:r>
            <a:endParaRPr sz="900"/>
          </a:p>
        </p:txBody>
      </p:sp>
      <p:sp>
        <p:nvSpPr>
          <p:cNvPr id="3819" name="Google Shape;3819;p173"/>
          <p:cNvSpPr/>
          <p:nvPr/>
        </p:nvSpPr>
        <p:spPr>
          <a:xfrm>
            <a:off x="2129513" y="230430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pic>
        <p:nvPicPr>
          <p:cNvPr id="3824" name="Google Shape;3824;p17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25" name="Google Shape;3825;p174"/>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826" name="Google Shape;3826;p174"/>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grpSp>
        <p:nvGrpSpPr>
          <p:cNvPr id="3827" name="Google Shape;3827;p174"/>
          <p:cNvGrpSpPr/>
          <p:nvPr/>
        </p:nvGrpSpPr>
        <p:grpSpPr>
          <a:xfrm>
            <a:off x="3596550" y="4284550"/>
            <a:ext cx="1950900" cy="360000"/>
            <a:chOff x="3596550" y="4284550"/>
            <a:chExt cx="1950900" cy="360000"/>
          </a:xfrm>
        </p:grpSpPr>
        <p:sp>
          <p:nvSpPr>
            <p:cNvPr id="3828" name="Google Shape;3828;p17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9" name="Google Shape;3829;p17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830" name="Google Shape;3830;p17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31" name="Google Shape;3831;p17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832" name="Google Shape;3832;p17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833" name="Google Shape;3833;p174"/>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834" name="Google Shape;3834;p174"/>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Profile Set-Up</a:t>
            </a:r>
            <a:endParaRPr/>
          </a:p>
        </p:txBody>
      </p:sp>
      <p:sp>
        <p:nvSpPr>
          <p:cNvPr id="3835" name="Google Shape;3835;p174"/>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choose your top three personal goals</a:t>
            </a:r>
            <a:r>
              <a:rPr lang="en" sz="1200"/>
              <a:t> </a:t>
            </a:r>
            <a:r>
              <a:rPr lang="en" sz="900"/>
              <a:t>(choose top 3)</a:t>
            </a:r>
            <a:endParaRPr sz="900"/>
          </a:p>
          <a:p>
            <a:pPr indent="0" lvl="0" marL="0" rtl="0" algn="ctr">
              <a:spcBef>
                <a:spcPts val="0"/>
              </a:spcBef>
              <a:spcAft>
                <a:spcPts val="0"/>
              </a:spcAft>
              <a:buNone/>
            </a:pPr>
            <a:r>
              <a:t/>
            </a:r>
            <a:endParaRPr sz="900"/>
          </a:p>
        </p:txBody>
      </p:sp>
      <p:sp>
        <p:nvSpPr>
          <p:cNvPr id="3836" name="Google Shape;3836;p174"/>
          <p:cNvSpPr/>
          <p:nvPr/>
        </p:nvSpPr>
        <p:spPr>
          <a:xfrm>
            <a:off x="3599221" y="24548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Make Money</a:t>
            </a:r>
            <a:endParaRPr sz="800"/>
          </a:p>
        </p:txBody>
      </p:sp>
      <p:sp>
        <p:nvSpPr>
          <p:cNvPr id="3837" name="Google Shape;3837;p174"/>
          <p:cNvSpPr/>
          <p:nvPr/>
        </p:nvSpPr>
        <p:spPr>
          <a:xfrm>
            <a:off x="3599221" y="17275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Meet New People</a:t>
            </a:r>
            <a:endParaRPr sz="800"/>
          </a:p>
        </p:txBody>
      </p:sp>
      <p:sp>
        <p:nvSpPr>
          <p:cNvPr id="3838" name="Google Shape;3838;p174"/>
          <p:cNvSpPr/>
          <p:nvPr/>
        </p:nvSpPr>
        <p:spPr>
          <a:xfrm>
            <a:off x="3593871" y="209752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Stay Active</a:t>
            </a:r>
            <a:endParaRPr sz="800"/>
          </a:p>
        </p:txBody>
      </p:sp>
      <p:sp>
        <p:nvSpPr>
          <p:cNvPr id="3839" name="Google Shape;3839;p174"/>
          <p:cNvSpPr/>
          <p:nvPr/>
        </p:nvSpPr>
        <p:spPr>
          <a:xfrm>
            <a:off x="3593871" y="28121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Grow Personally</a:t>
            </a:r>
            <a:endParaRPr sz="800"/>
          </a:p>
        </p:txBody>
      </p:sp>
      <p:sp>
        <p:nvSpPr>
          <p:cNvPr id="3840" name="Google Shape;3840;p174"/>
          <p:cNvSpPr/>
          <p:nvPr/>
        </p:nvSpPr>
        <p:spPr>
          <a:xfrm>
            <a:off x="3593871" y="3196138"/>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Grow Professionally</a:t>
            </a:r>
            <a:endParaRPr sz="800"/>
          </a:p>
        </p:txBody>
      </p:sp>
      <p:sp>
        <p:nvSpPr>
          <p:cNvPr id="3841" name="Google Shape;3841;p174"/>
          <p:cNvSpPr/>
          <p:nvPr/>
        </p:nvSpPr>
        <p:spPr>
          <a:xfrm>
            <a:off x="3593871" y="3580188"/>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Grow Leadership Skills</a:t>
            </a:r>
            <a:endParaRPr sz="800"/>
          </a:p>
        </p:txBody>
      </p:sp>
      <p:cxnSp>
        <p:nvCxnSpPr>
          <p:cNvPr id="3842" name="Google Shape;3842;p174"/>
          <p:cNvCxnSpPr/>
          <p:nvPr/>
        </p:nvCxnSpPr>
        <p:spPr>
          <a:xfrm>
            <a:off x="3675450" y="1109863"/>
            <a:ext cx="1793100" cy="0"/>
          </a:xfrm>
          <a:prstGeom prst="straightConnector1">
            <a:avLst/>
          </a:prstGeom>
          <a:noFill/>
          <a:ln cap="flat" cmpd="sng" w="28575">
            <a:solidFill>
              <a:schemeClr val="dk2"/>
            </a:solidFill>
            <a:prstDash val="solid"/>
            <a:round/>
            <a:headEnd len="med" w="med" type="none"/>
            <a:tailEnd len="med" w="med" type="none"/>
          </a:ln>
        </p:spPr>
      </p:cxnSp>
      <p:sp>
        <p:nvSpPr>
          <p:cNvPr id="3843" name="Google Shape;3843;p174"/>
          <p:cNvSpPr/>
          <p:nvPr/>
        </p:nvSpPr>
        <p:spPr>
          <a:xfrm>
            <a:off x="38428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74"/>
          <p:cNvSpPr/>
          <p:nvPr/>
        </p:nvSpPr>
        <p:spPr>
          <a:xfrm>
            <a:off x="4102338"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74"/>
          <p:cNvSpPr/>
          <p:nvPr/>
        </p:nvSpPr>
        <p:spPr>
          <a:xfrm>
            <a:off x="4404613"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74"/>
          <p:cNvSpPr/>
          <p:nvPr/>
        </p:nvSpPr>
        <p:spPr>
          <a:xfrm>
            <a:off x="46533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74"/>
          <p:cNvSpPr/>
          <p:nvPr/>
        </p:nvSpPr>
        <p:spPr>
          <a:xfrm>
            <a:off x="49020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74"/>
          <p:cNvSpPr/>
          <p:nvPr/>
        </p:nvSpPr>
        <p:spPr>
          <a:xfrm>
            <a:off x="51834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74"/>
          <p:cNvSpPr/>
          <p:nvPr/>
        </p:nvSpPr>
        <p:spPr>
          <a:xfrm>
            <a:off x="3794124" y="3932375"/>
            <a:ext cx="15504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Next</a:t>
            </a:r>
            <a:endParaRPr sz="8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3" name="Shape 3853"/>
        <p:cNvGrpSpPr/>
        <p:nvPr/>
      </p:nvGrpSpPr>
      <p:grpSpPr>
        <a:xfrm>
          <a:off x="0" y="0"/>
          <a:ext cx="0" cy="0"/>
          <a:chOff x="0" y="0"/>
          <a:chExt cx="0" cy="0"/>
        </a:xfrm>
      </p:grpSpPr>
      <p:pic>
        <p:nvPicPr>
          <p:cNvPr id="3854" name="Google Shape;3854;p17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55" name="Google Shape;3855;p175"/>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856" name="Google Shape;3856;p175"/>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grpSp>
        <p:nvGrpSpPr>
          <p:cNvPr id="3857" name="Google Shape;3857;p175"/>
          <p:cNvGrpSpPr/>
          <p:nvPr/>
        </p:nvGrpSpPr>
        <p:grpSpPr>
          <a:xfrm>
            <a:off x="3596550" y="4284550"/>
            <a:ext cx="1950900" cy="360000"/>
            <a:chOff x="3596550" y="4284550"/>
            <a:chExt cx="1950900" cy="360000"/>
          </a:xfrm>
        </p:grpSpPr>
        <p:sp>
          <p:nvSpPr>
            <p:cNvPr id="3858" name="Google Shape;3858;p17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9" name="Google Shape;3859;p17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860" name="Google Shape;3860;p17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61" name="Google Shape;3861;p17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862" name="Google Shape;3862;p17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863" name="Google Shape;3863;p175"/>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864" name="Google Shape;3864;p175"/>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Profile Set-Up</a:t>
            </a:r>
            <a:endParaRPr/>
          </a:p>
        </p:txBody>
      </p:sp>
      <p:sp>
        <p:nvSpPr>
          <p:cNvPr id="3865" name="Google Shape;3865;p175"/>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What activities do you enjoy?</a:t>
            </a:r>
            <a:r>
              <a:rPr lang="en" sz="1200"/>
              <a:t> </a:t>
            </a:r>
            <a:r>
              <a:rPr lang="en" sz="900"/>
              <a:t>(choose top 3)</a:t>
            </a:r>
            <a:endParaRPr sz="900"/>
          </a:p>
          <a:p>
            <a:pPr indent="0" lvl="0" marL="0" rtl="0" algn="ctr">
              <a:spcBef>
                <a:spcPts val="0"/>
              </a:spcBef>
              <a:spcAft>
                <a:spcPts val="0"/>
              </a:spcAft>
              <a:buNone/>
            </a:pPr>
            <a:r>
              <a:t/>
            </a:r>
            <a:endParaRPr sz="900"/>
          </a:p>
        </p:txBody>
      </p:sp>
      <p:sp>
        <p:nvSpPr>
          <p:cNvPr id="3866" name="Google Shape;3866;p175"/>
          <p:cNvSpPr/>
          <p:nvPr/>
        </p:nvSpPr>
        <p:spPr>
          <a:xfrm>
            <a:off x="3599221" y="24548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Sporting Events</a:t>
            </a:r>
            <a:endParaRPr sz="800"/>
          </a:p>
        </p:txBody>
      </p:sp>
      <p:sp>
        <p:nvSpPr>
          <p:cNvPr id="3867" name="Google Shape;3867;p175"/>
          <p:cNvSpPr/>
          <p:nvPr/>
        </p:nvSpPr>
        <p:spPr>
          <a:xfrm>
            <a:off x="3599221" y="17275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Paintballing</a:t>
            </a:r>
            <a:endParaRPr sz="800"/>
          </a:p>
        </p:txBody>
      </p:sp>
      <p:sp>
        <p:nvSpPr>
          <p:cNvPr id="3868" name="Google Shape;3868;p175"/>
          <p:cNvSpPr/>
          <p:nvPr/>
        </p:nvSpPr>
        <p:spPr>
          <a:xfrm>
            <a:off x="3593871" y="209752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Top Golf</a:t>
            </a:r>
            <a:endParaRPr sz="800"/>
          </a:p>
        </p:txBody>
      </p:sp>
      <p:sp>
        <p:nvSpPr>
          <p:cNvPr id="3869" name="Google Shape;3869;p175"/>
          <p:cNvSpPr/>
          <p:nvPr/>
        </p:nvSpPr>
        <p:spPr>
          <a:xfrm>
            <a:off x="3593871" y="28121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Theme Parks</a:t>
            </a:r>
            <a:endParaRPr sz="800"/>
          </a:p>
        </p:txBody>
      </p:sp>
      <p:sp>
        <p:nvSpPr>
          <p:cNvPr id="3870" name="Google Shape;3870;p175"/>
          <p:cNvSpPr/>
          <p:nvPr/>
        </p:nvSpPr>
        <p:spPr>
          <a:xfrm>
            <a:off x="3593871" y="3196138"/>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Music Concerts</a:t>
            </a:r>
            <a:endParaRPr sz="800"/>
          </a:p>
        </p:txBody>
      </p:sp>
      <p:sp>
        <p:nvSpPr>
          <p:cNvPr id="3871" name="Google Shape;3871;p175"/>
          <p:cNvSpPr/>
          <p:nvPr/>
        </p:nvSpPr>
        <p:spPr>
          <a:xfrm>
            <a:off x="3593871" y="3580188"/>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Pool </a:t>
            </a:r>
            <a:r>
              <a:rPr lang="en" sz="800"/>
              <a:t>Parties</a:t>
            </a:r>
            <a:endParaRPr sz="800"/>
          </a:p>
        </p:txBody>
      </p:sp>
      <p:cxnSp>
        <p:nvCxnSpPr>
          <p:cNvPr id="3872" name="Google Shape;3872;p175"/>
          <p:cNvCxnSpPr/>
          <p:nvPr/>
        </p:nvCxnSpPr>
        <p:spPr>
          <a:xfrm>
            <a:off x="3675450" y="1109863"/>
            <a:ext cx="1793100" cy="0"/>
          </a:xfrm>
          <a:prstGeom prst="straightConnector1">
            <a:avLst/>
          </a:prstGeom>
          <a:noFill/>
          <a:ln cap="flat" cmpd="sng" w="28575">
            <a:solidFill>
              <a:schemeClr val="dk2"/>
            </a:solidFill>
            <a:prstDash val="solid"/>
            <a:round/>
            <a:headEnd len="med" w="med" type="none"/>
            <a:tailEnd len="med" w="med" type="none"/>
          </a:ln>
        </p:spPr>
      </p:cxnSp>
      <p:sp>
        <p:nvSpPr>
          <p:cNvPr id="3873" name="Google Shape;3873;p175"/>
          <p:cNvSpPr/>
          <p:nvPr/>
        </p:nvSpPr>
        <p:spPr>
          <a:xfrm>
            <a:off x="38428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75"/>
          <p:cNvSpPr/>
          <p:nvPr/>
        </p:nvSpPr>
        <p:spPr>
          <a:xfrm>
            <a:off x="4102338"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75"/>
          <p:cNvSpPr/>
          <p:nvPr/>
        </p:nvSpPr>
        <p:spPr>
          <a:xfrm>
            <a:off x="4404613"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75"/>
          <p:cNvSpPr/>
          <p:nvPr/>
        </p:nvSpPr>
        <p:spPr>
          <a:xfrm>
            <a:off x="46533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75"/>
          <p:cNvSpPr/>
          <p:nvPr/>
        </p:nvSpPr>
        <p:spPr>
          <a:xfrm>
            <a:off x="49020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75"/>
          <p:cNvSpPr/>
          <p:nvPr/>
        </p:nvSpPr>
        <p:spPr>
          <a:xfrm>
            <a:off x="51834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75"/>
          <p:cNvSpPr/>
          <p:nvPr/>
        </p:nvSpPr>
        <p:spPr>
          <a:xfrm>
            <a:off x="3794124" y="3932375"/>
            <a:ext cx="15504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Next</a:t>
            </a:r>
            <a:endParaRPr sz="8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pic>
        <p:nvPicPr>
          <p:cNvPr id="3884" name="Google Shape;3884;p17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85" name="Google Shape;3885;p176"/>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886" name="Google Shape;3886;p176"/>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grpSp>
        <p:nvGrpSpPr>
          <p:cNvPr id="3887" name="Google Shape;3887;p176"/>
          <p:cNvGrpSpPr/>
          <p:nvPr/>
        </p:nvGrpSpPr>
        <p:grpSpPr>
          <a:xfrm>
            <a:off x="3596550" y="4284550"/>
            <a:ext cx="1950900" cy="360000"/>
            <a:chOff x="3596550" y="4284550"/>
            <a:chExt cx="1950900" cy="360000"/>
          </a:xfrm>
        </p:grpSpPr>
        <p:sp>
          <p:nvSpPr>
            <p:cNvPr id="3888" name="Google Shape;3888;p17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9" name="Google Shape;3889;p17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890" name="Google Shape;3890;p17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91" name="Google Shape;3891;p17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892" name="Google Shape;3892;p17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893" name="Google Shape;3893;p176"/>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894" name="Google Shape;3894;p176"/>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Profile Set-Up</a:t>
            </a:r>
            <a:endParaRPr/>
          </a:p>
        </p:txBody>
      </p:sp>
      <p:sp>
        <p:nvSpPr>
          <p:cNvPr id="3895" name="Google Shape;3895;p176"/>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Tell us a fun fact about </a:t>
            </a:r>
            <a:endParaRPr sz="1100"/>
          </a:p>
          <a:p>
            <a:pPr indent="0" lvl="0" marL="0" rtl="0" algn="ctr">
              <a:spcBef>
                <a:spcPts val="0"/>
              </a:spcBef>
              <a:spcAft>
                <a:spcPts val="0"/>
              </a:spcAft>
              <a:buNone/>
            </a:pPr>
            <a:r>
              <a:rPr lang="en" sz="1100"/>
              <a:t>yourself</a:t>
            </a:r>
            <a:endParaRPr sz="900"/>
          </a:p>
          <a:p>
            <a:pPr indent="0" lvl="0" marL="0" rtl="0" algn="ctr">
              <a:spcBef>
                <a:spcPts val="0"/>
              </a:spcBef>
              <a:spcAft>
                <a:spcPts val="0"/>
              </a:spcAft>
              <a:buNone/>
            </a:pPr>
            <a:r>
              <a:t/>
            </a:r>
            <a:endParaRPr sz="900"/>
          </a:p>
        </p:txBody>
      </p:sp>
      <p:sp>
        <p:nvSpPr>
          <p:cNvPr id="3896" name="Google Shape;3896;p176"/>
          <p:cNvSpPr/>
          <p:nvPr/>
        </p:nvSpPr>
        <p:spPr>
          <a:xfrm>
            <a:off x="3593875" y="2112175"/>
            <a:ext cx="1950900" cy="8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Text Box</a:t>
            </a:r>
            <a:endParaRPr sz="800"/>
          </a:p>
        </p:txBody>
      </p:sp>
      <p:cxnSp>
        <p:nvCxnSpPr>
          <p:cNvPr id="3897" name="Google Shape;3897;p176"/>
          <p:cNvCxnSpPr/>
          <p:nvPr/>
        </p:nvCxnSpPr>
        <p:spPr>
          <a:xfrm>
            <a:off x="3675450" y="1109863"/>
            <a:ext cx="1793100" cy="0"/>
          </a:xfrm>
          <a:prstGeom prst="straightConnector1">
            <a:avLst/>
          </a:prstGeom>
          <a:noFill/>
          <a:ln cap="flat" cmpd="sng" w="28575">
            <a:solidFill>
              <a:schemeClr val="dk2"/>
            </a:solidFill>
            <a:prstDash val="solid"/>
            <a:round/>
            <a:headEnd len="med" w="med" type="none"/>
            <a:tailEnd len="med" w="med" type="none"/>
          </a:ln>
        </p:spPr>
      </p:cxnSp>
      <p:sp>
        <p:nvSpPr>
          <p:cNvPr id="3898" name="Google Shape;3898;p176"/>
          <p:cNvSpPr/>
          <p:nvPr/>
        </p:nvSpPr>
        <p:spPr>
          <a:xfrm>
            <a:off x="38428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76"/>
          <p:cNvSpPr/>
          <p:nvPr/>
        </p:nvSpPr>
        <p:spPr>
          <a:xfrm>
            <a:off x="4102338"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76"/>
          <p:cNvSpPr/>
          <p:nvPr/>
        </p:nvSpPr>
        <p:spPr>
          <a:xfrm>
            <a:off x="4404613"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76"/>
          <p:cNvSpPr/>
          <p:nvPr/>
        </p:nvSpPr>
        <p:spPr>
          <a:xfrm>
            <a:off x="46533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76"/>
          <p:cNvSpPr/>
          <p:nvPr/>
        </p:nvSpPr>
        <p:spPr>
          <a:xfrm>
            <a:off x="49020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76"/>
          <p:cNvSpPr/>
          <p:nvPr/>
        </p:nvSpPr>
        <p:spPr>
          <a:xfrm>
            <a:off x="5183450"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76"/>
          <p:cNvSpPr/>
          <p:nvPr/>
        </p:nvSpPr>
        <p:spPr>
          <a:xfrm>
            <a:off x="3794124" y="3932375"/>
            <a:ext cx="15504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Next</a:t>
            </a:r>
            <a:endParaRPr sz="8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pic>
        <p:nvPicPr>
          <p:cNvPr id="3909" name="Google Shape;3909;p17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910" name="Google Shape;3910;p177"/>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911" name="Google Shape;3911;p177"/>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Show example</a:t>
            </a:r>
            <a:endParaRPr sz="900"/>
          </a:p>
        </p:txBody>
      </p:sp>
      <p:grpSp>
        <p:nvGrpSpPr>
          <p:cNvPr id="3912" name="Google Shape;3912;p177"/>
          <p:cNvGrpSpPr/>
          <p:nvPr/>
        </p:nvGrpSpPr>
        <p:grpSpPr>
          <a:xfrm>
            <a:off x="3596550" y="4284550"/>
            <a:ext cx="1950900" cy="360000"/>
            <a:chOff x="3596550" y="4284550"/>
            <a:chExt cx="1950900" cy="360000"/>
          </a:xfrm>
        </p:grpSpPr>
        <p:sp>
          <p:nvSpPr>
            <p:cNvPr id="3913" name="Google Shape;3913;p17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4" name="Google Shape;3914;p17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915" name="Google Shape;3915;p17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916" name="Google Shape;3916;p17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917" name="Google Shape;3917;p17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918" name="Google Shape;3918;p177"/>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919" name="Google Shape;3919;p177"/>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Profile Set-Up</a:t>
            </a:r>
            <a:endParaRPr/>
          </a:p>
        </p:txBody>
      </p:sp>
      <p:sp>
        <p:nvSpPr>
          <p:cNvPr id="3920" name="Google Shape;3920;p177"/>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Great Almost done, Let’s finish setting up your profile</a:t>
            </a:r>
            <a:endParaRPr sz="900"/>
          </a:p>
          <a:p>
            <a:pPr indent="0" lvl="0" marL="0" rtl="0" algn="ctr">
              <a:spcBef>
                <a:spcPts val="0"/>
              </a:spcBef>
              <a:spcAft>
                <a:spcPts val="0"/>
              </a:spcAft>
              <a:buNone/>
            </a:pPr>
            <a:r>
              <a:t/>
            </a:r>
            <a:endParaRPr sz="900"/>
          </a:p>
        </p:txBody>
      </p:sp>
      <p:sp>
        <p:nvSpPr>
          <p:cNvPr id="3921" name="Google Shape;3921;p177"/>
          <p:cNvSpPr/>
          <p:nvPr/>
        </p:nvSpPr>
        <p:spPr>
          <a:xfrm>
            <a:off x="3593875" y="1741075"/>
            <a:ext cx="1950900" cy="201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Choose your city </a:t>
            </a:r>
            <a:r>
              <a:rPr lang="en" sz="700"/>
              <a:t>(where you will accept jobs)</a:t>
            </a:r>
            <a:endParaRPr sz="700"/>
          </a:p>
          <a:p>
            <a:pPr indent="0" lvl="0" marL="0" rtl="0" algn="l">
              <a:spcBef>
                <a:spcPts val="0"/>
              </a:spcBef>
              <a:spcAft>
                <a:spcPts val="0"/>
              </a:spcAft>
              <a:buNone/>
            </a:pPr>
            <a:r>
              <a:t/>
            </a:r>
            <a:endParaRPr sz="800"/>
          </a:p>
          <a:p>
            <a:pPr indent="0" lvl="0" marL="0" rtl="0" algn="l">
              <a:spcBef>
                <a:spcPts val="0"/>
              </a:spcBef>
              <a:spcAft>
                <a:spcPts val="0"/>
              </a:spcAft>
              <a:buNone/>
            </a:pPr>
            <a:r>
              <a:rPr lang="en" sz="800"/>
              <a:t>Upload a professional headshot</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Gender (M/F/NB)</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Primary Address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Primary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Emergency Contact Name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Emergency Contact #</a:t>
            </a:r>
            <a:endParaRPr sz="800"/>
          </a:p>
        </p:txBody>
      </p:sp>
      <p:cxnSp>
        <p:nvCxnSpPr>
          <p:cNvPr id="3922" name="Google Shape;3922;p177"/>
          <p:cNvCxnSpPr/>
          <p:nvPr/>
        </p:nvCxnSpPr>
        <p:spPr>
          <a:xfrm>
            <a:off x="3675450" y="1109863"/>
            <a:ext cx="1793100" cy="0"/>
          </a:xfrm>
          <a:prstGeom prst="straightConnector1">
            <a:avLst/>
          </a:prstGeom>
          <a:noFill/>
          <a:ln cap="flat" cmpd="sng" w="28575">
            <a:solidFill>
              <a:schemeClr val="dk2"/>
            </a:solidFill>
            <a:prstDash val="solid"/>
            <a:round/>
            <a:headEnd len="med" w="med" type="none"/>
            <a:tailEnd len="med" w="med" type="none"/>
          </a:ln>
        </p:spPr>
      </p:cxnSp>
      <p:sp>
        <p:nvSpPr>
          <p:cNvPr id="3923" name="Google Shape;3923;p177"/>
          <p:cNvSpPr/>
          <p:nvPr/>
        </p:nvSpPr>
        <p:spPr>
          <a:xfrm>
            <a:off x="3842875" y="10644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77"/>
          <p:cNvSpPr/>
          <p:nvPr/>
        </p:nvSpPr>
        <p:spPr>
          <a:xfrm>
            <a:off x="4214788" y="1056738"/>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77"/>
          <p:cNvSpPr/>
          <p:nvPr/>
        </p:nvSpPr>
        <p:spPr>
          <a:xfrm>
            <a:off x="4666938" y="10567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77"/>
          <p:cNvSpPr/>
          <p:nvPr/>
        </p:nvSpPr>
        <p:spPr>
          <a:xfrm>
            <a:off x="5119100" y="10567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77"/>
          <p:cNvSpPr/>
          <p:nvPr/>
        </p:nvSpPr>
        <p:spPr>
          <a:xfrm>
            <a:off x="3794124" y="3932375"/>
            <a:ext cx="15504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Done</a:t>
            </a:r>
            <a:endParaRPr sz="8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1" name="Shape 3931"/>
        <p:cNvGrpSpPr/>
        <p:nvPr/>
      </p:nvGrpSpPr>
      <p:grpSpPr>
        <a:xfrm>
          <a:off x="0" y="0"/>
          <a:ext cx="0" cy="0"/>
          <a:chOff x="0" y="0"/>
          <a:chExt cx="0" cy="0"/>
        </a:xfrm>
      </p:grpSpPr>
      <p:pic>
        <p:nvPicPr>
          <p:cNvPr id="3932" name="Google Shape;3932;p17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933" name="Google Shape;3933;p178"/>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934" name="Google Shape;3934;p17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935" name="Google Shape;3935;p178"/>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3936" name="Google Shape;3936;p178"/>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78"/>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3938" name="Google Shape;3938;p178"/>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$13.00</a:t>
            </a:r>
            <a:endParaRPr sz="1800"/>
          </a:p>
          <a:p>
            <a:pPr indent="0" lvl="0" marL="0" rtl="0" algn="r">
              <a:spcBef>
                <a:spcPts val="0"/>
              </a:spcBef>
              <a:spcAft>
                <a:spcPts val="0"/>
              </a:spcAft>
              <a:buNone/>
            </a:pPr>
            <a:r>
              <a:rPr lang="en" sz="900"/>
              <a:t>Hourly Rate</a:t>
            </a:r>
            <a:endParaRPr sz="900"/>
          </a:p>
        </p:txBody>
      </p:sp>
      <p:sp>
        <p:nvSpPr>
          <p:cNvPr id="3939" name="Google Shape;3939;p178"/>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 Next: </a:t>
            </a:r>
            <a:r>
              <a:rPr i="1" lang="en" sz="900">
                <a:solidFill>
                  <a:schemeClr val="dk1"/>
                </a:solidFill>
              </a:rPr>
              <a:t>Training</a:t>
            </a:r>
            <a:endParaRPr i="1" sz="900">
              <a:solidFill>
                <a:schemeClr val="dk1"/>
              </a:solidFill>
            </a:endParaRPr>
          </a:p>
          <a:p>
            <a:pPr indent="0" lvl="0" marL="0" rtl="0" algn="l">
              <a:spcBef>
                <a:spcPts val="0"/>
              </a:spcBef>
              <a:spcAft>
                <a:spcPts val="0"/>
              </a:spcAft>
              <a:buNone/>
            </a:pPr>
            <a:r>
              <a:rPr b="1" lang="en" sz="1100">
                <a:solidFill>
                  <a:schemeClr val="dk1"/>
                </a:solidFill>
              </a:rPr>
              <a:t>Currently: </a:t>
            </a:r>
            <a:r>
              <a:rPr b="1" lang="en" sz="1100" u="sng">
                <a:solidFill>
                  <a:schemeClr val="dk1"/>
                </a:solidFill>
              </a:rPr>
              <a:t>Profile Set-Up</a:t>
            </a:r>
            <a:endParaRPr b="1" sz="1100" u="sng">
              <a:solidFill>
                <a:schemeClr val="dk1"/>
              </a:solidFill>
            </a:endParaRPr>
          </a:p>
        </p:txBody>
      </p:sp>
      <p:sp>
        <p:nvSpPr>
          <p:cNvPr id="3940" name="Google Shape;3940;p178"/>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sp>
        <p:nvSpPr>
          <p:cNvPr id="3941" name="Google Shape;3941;p178"/>
          <p:cNvSpPr txBox="1"/>
          <p:nvPr/>
        </p:nvSpPr>
        <p:spPr>
          <a:xfrm>
            <a:off x="3635850" y="2273175"/>
            <a:ext cx="18723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Trainee &gt; Prospect</a:t>
            </a:r>
            <a:endParaRPr sz="900"/>
          </a:p>
        </p:txBody>
      </p:sp>
      <p:sp>
        <p:nvSpPr>
          <p:cNvPr id="3942" name="Google Shape;3942;p178"/>
          <p:cNvSpPr/>
          <p:nvPr/>
        </p:nvSpPr>
        <p:spPr>
          <a:xfrm>
            <a:off x="3804725" y="2059000"/>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3" name="Google Shape;3943;p178"/>
          <p:cNvGrpSpPr/>
          <p:nvPr/>
        </p:nvGrpSpPr>
        <p:grpSpPr>
          <a:xfrm>
            <a:off x="3596550" y="4284550"/>
            <a:ext cx="1950900" cy="360000"/>
            <a:chOff x="3596550" y="4284550"/>
            <a:chExt cx="1950900" cy="360000"/>
          </a:xfrm>
        </p:grpSpPr>
        <p:sp>
          <p:nvSpPr>
            <p:cNvPr id="3944" name="Google Shape;3944;p17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5" name="Google Shape;3945;p17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946" name="Google Shape;3946;p17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947" name="Google Shape;3947;p17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948" name="Google Shape;3948;p17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949" name="Google Shape;3949;p178"/>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950" name="Google Shape;3950;p178"/>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78"/>
          <p:cNvSpPr/>
          <p:nvPr/>
        </p:nvSpPr>
        <p:spPr>
          <a:xfrm>
            <a:off x="439361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78"/>
          <p:cNvSpPr/>
          <p:nvPr/>
        </p:nvSpPr>
        <p:spPr>
          <a:xfrm>
            <a:off x="464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78"/>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78"/>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78"/>
          <p:cNvSpPr/>
          <p:nvPr/>
        </p:nvSpPr>
        <p:spPr>
          <a:xfrm>
            <a:off x="3579100" y="2510250"/>
            <a:ext cx="1950900" cy="275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956" name="Google Shape;3956;p178"/>
          <p:cNvSpPr txBox="1"/>
          <p:nvPr/>
        </p:nvSpPr>
        <p:spPr>
          <a:xfrm>
            <a:off x="3773550" y="24897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1. Profile Set-Up </a:t>
            </a:r>
            <a:r>
              <a:rPr lang="en" sz="600"/>
              <a:t>(Complete)</a:t>
            </a:r>
            <a:endParaRPr sz="600"/>
          </a:p>
        </p:txBody>
      </p:sp>
      <p:sp>
        <p:nvSpPr>
          <p:cNvPr id="3957" name="Google Shape;3957;p178"/>
          <p:cNvSpPr/>
          <p:nvPr/>
        </p:nvSpPr>
        <p:spPr>
          <a:xfrm>
            <a:off x="3579100" y="285537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958" name="Google Shape;3958;p178"/>
          <p:cNvSpPr/>
          <p:nvPr/>
        </p:nvSpPr>
        <p:spPr>
          <a:xfrm>
            <a:off x="3585550" y="32005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959" name="Google Shape;3959;p178"/>
          <p:cNvSpPr/>
          <p:nvPr/>
        </p:nvSpPr>
        <p:spPr>
          <a:xfrm>
            <a:off x="3585550" y="35699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960" name="Google Shape;3960;p178"/>
          <p:cNvSpPr/>
          <p:nvPr/>
        </p:nvSpPr>
        <p:spPr>
          <a:xfrm>
            <a:off x="3596550" y="39394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3961" name="Google Shape;3961;p178"/>
          <p:cNvSpPr txBox="1"/>
          <p:nvPr/>
        </p:nvSpPr>
        <p:spPr>
          <a:xfrm>
            <a:off x="3773550" y="28451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2. Training </a:t>
            </a:r>
            <a:r>
              <a:rPr lang="en" sz="600">
                <a:solidFill>
                  <a:schemeClr val="dk1"/>
                </a:solidFill>
              </a:rPr>
              <a:t>(est. 20 min)</a:t>
            </a:r>
            <a:endParaRPr sz="900"/>
          </a:p>
        </p:txBody>
      </p:sp>
      <p:sp>
        <p:nvSpPr>
          <p:cNvPr id="3962" name="Google Shape;3962;p178"/>
          <p:cNvSpPr txBox="1"/>
          <p:nvPr/>
        </p:nvSpPr>
        <p:spPr>
          <a:xfrm>
            <a:off x="3663750" y="3187313"/>
            <a:ext cx="18165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3. Background Check </a:t>
            </a:r>
            <a:r>
              <a:rPr lang="en" sz="600">
                <a:solidFill>
                  <a:schemeClr val="dk1"/>
                </a:solidFill>
              </a:rPr>
              <a:t>(est. 1 min)</a:t>
            </a:r>
            <a:endParaRPr sz="900"/>
          </a:p>
        </p:txBody>
      </p:sp>
      <p:sp>
        <p:nvSpPr>
          <p:cNvPr id="3963" name="Google Shape;3963;p178"/>
          <p:cNvSpPr txBox="1"/>
          <p:nvPr/>
        </p:nvSpPr>
        <p:spPr>
          <a:xfrm>
            <a:off x="3722550" y="3529538"/>
            <a:ext cx="16989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4. Personality Test </a:t>
            </a:r>
            <a:r>
              <a:rPr lang="en" sz="600">
                <a:solidFill>
                  <a:schemeClr val="dk1"/>
                </a:solidFill>
              </a:rPr>
              <a:t>(est. 10 min)</a:t>
            </a:r>
            <a:endParaRPr sz="900"/>
          </a:p>
        </p:txBody>
      </p:sp>
      <p:sp>
        <p:nvSpPr>
          <p:cNvPr id="3964" name="Google Shape;3964;p178"/>
          <p:cNvSpPr txBox="1"/>
          <p:nvPr/>
        </p:nvSpPr>
        <p:spPr>
          <a:xfrm>
            <a:off x="3826800" y="3899663"/>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5. Direct Deposit </a:t>
            </a:r>
            <a:r>
              <a:rPr lang="en" sz="600">
                <a:solidFill>
                  <a:schemeClr val="dk1"/>
                </a:solidFill>
              </a:rPr>
              <a:t>(est. 1 min)</a:t>
            </a:r>
            <a:endParaRPr sz="900"/>
          </a:p>
        </p:txBody>
      </p:sp>
      <p:sp>
        <p:nvSpPr>
          <p:cNvPr id="3965" name="Google Shape;3965;p178"/>
          <p:cNvSpPr/>
          <p:nvPr/>
        </p:nvSpPr>
        <p:spPr>
          <a:xfrm>
            <a:off x="2134888" y="26494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sp>
        <p:nvSpPr>
          <p:cNvPr id="3970" name="Google Shape;3970;p1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pic>
        <p:nvPicPr>
          <p:cNvPr id="3975" name="Google Shape;3975;p18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976" name="Google Shape;3976;p180"/>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977" name="Google Shape;3977;p180"/>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3978" name="Google Shape;3978;p180"/>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3979" name="Google Shape;3979;p180"/>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80"/>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80"/>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982" name="Google Shape;3982;p180"/>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3983" name="Google Shape;3983;p180"/>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984" name="Google Shape;3984;p180"/>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80"/>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986" name="Google Shape;3986;p180"/>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3987" name="Google Shape;3987;p180"/>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3988" name="Google Shape;3988;p180"/>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3989" name="Google Shape;3989;p180"/>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0" name="Google Shape;3990;p180"/>
          <p:cNvGrpSpPr/>
          <p:nvPr/>
        </p:nvGrpSpPr>
        <p:grpSpPr>
          <a:xfrm>
            <a:off x="3596550" y="4284550"/>
            <a:ext cx="1950900" cy="360000"/>
            <a:chOff x="3596550" y="4284550"/>
            <a:chExt cx="1950900" cy="360000"/>
          </a:xfrm>
        </p:grpSpPr>
        <p:sp>
          <p:nvSpPr>
            <p:cNvPr id="3991" name="Google Shape;3991;p18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2" name="Google Shape;3992;p18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993" name="Google Shape;3993;p18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994" name="Google Shape;3994;p18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995" name="Google Shape;3995;p18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996" name="Google Shape;3996;p180"/>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3997" name="Google Shape;3997;p180"/>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80"/>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80"/>
          <p:cNvSpPr/>
          <p:nvPr/>
        </p:nvSpPr>
        <p:spPr>
          <a:xfrm>
            <a:off x="3709175" y="1923063"/>
            <a:ext cx="1725900" cy="113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a:t>
            </a:r>
            <a:endParaRPr sz="1200"/>
          </a:p>
        </p:txBody>
      </p:sp>
      <p:sp>
        <p:nvSpPr>
          <p:cNvPr id="4000" name="Google Shape;4000;p180"/>
          <p:cNvSpPr/>
          <p:nvPr/>
        </p:nvSpPr>
        <p:spPr>
          <a:xfrm>
            <a:off x="3673800" y="3152600"/>
            <a:ext cx="1796400" cy="2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Swipe to begin</a:t>
            </a:r>
            <a:endParaRPr sz="1200"/>
          </a:p>
        </p:txBody>
      </p:sp>
      <p:sp>
        <p:nvSpPr>
          <p:cNvPr id="4001" name="Google Shape;4001;p180"/>
          <p:cNvSpPr/>
          <p:nvPr/>
        </p:nvSpPr>
        <p:spPr>
          <a:xfrm>
            <a:off x="4874699" y="3225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pic>
        <p:nvPicPr>
          <p:cNvPr id="4006" name="Google Shape;4006;p18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007" name="Google Shape;4007;p181"/>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008" name="Google Shape;4008;p181"/>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009" name="Google Shape;4009;p181"/>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010" name="Google Shape;4010;p181"/>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81"/>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81"/>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013" name="Google Shape;4013;p181"/>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014" name="Google Shape;4014;p181"/>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015" name="Google Shape;4015;p181"/>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81"/>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017" name="Google Shape;4017;p181"/>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018" name="Google Shape;4018;p181"/>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019" name="Google Shape;4019;p181"/>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020" name="Google Shape;4020;p181"/>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1" name="Google Shape;4021;p181"/>
          <p:cNvGrpSpPr/>
          <p:nvPr/>
        </p:nvGrpSpPr>
        <p:grpSpPr>
          <a:xfrm>
            <a:off x="3596550" y="4284550"/>
            <a:ext cx="1950900" cy="360000"/>
            <a:chOff x="3596550" y="4284550"/>
            <a:chExt cx="1950900" cy="360000"/>
          </a:xfrm>
        </p:grpSpPr>
        <p:sp>
          <p:nvSpPr>
            <p:cNvPr id="4022" name="Google Shape;4022;p18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3" name="Google Shape;4023;p18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024" name="Google Shape;4024;p18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025" name="Google Shape;4025;p18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026" name="Google Shape;4026;p18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027" name="Google Shape;4027;p181"/>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028" name="Google Shape;4028;p181"/>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81"/>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81"/>
          <p:cNvSpPr/>
          <p:nvPr/>
        </p:nvSpPr>
        <p:spPr>
          <a:xfrm>
            <a:off x="4874699" y="3225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81"/>
          <p:cNvSpPr/>
          <p:nvPr/>
        </p:nvSpPr>
        <p:spPr>
          <a:xfrm>
            <a:off x="3739400" y="1029750"/>
            <a:ext cx="14577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is what your dashboard will look like. This bar with the dotted line is called the Path to Greatness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Shift</a:t>
            </a:r>
            <a:endParaRPr/>
          </a:p>
        </p:txBody>
      </p:sp>
      <p:sp>
        <p:nvSpPr>
          <p:cNvPr id="478" name="Google Shape;478;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5" name="Shape 4035"/>
        <p:cNvGrpSpPr/>
        <p:nvPr/>
      </p:nvGrpSpPr>
      <p:grpSpPr>
        <a:xfrm>
          <a:off x="0" y="0"/>
          <a:ext cx="0" cy="0"/>
          <a:chOff x="0" y="0"/>
          <a:chExt cx="0" cy="0"/>
        </a:xfrm>
      </p:grpSpPr>
      <p:pic>
        <p:nvPicPr>
          <p:cNvPr id="4036" name="Google Shape;4036;p18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037" name="Google Shape;4037;p182"/>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038" name="Google Shape;4038;p182"/>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039" name="Google Shape;4039;p182"/>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040" name="Google Shape;4040;p182"/>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82"/>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82"/>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043" name="Google Shape;4043;p182"/>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044" name="Google Shape;4044;p182"/>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045" name="Google Shape;4045;p182"/>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82"/>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047" name="Google Shape;4047;p182"/>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048" name="Google Shape;4048;p182"/>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049" name="Google Shape;4049;p182"/>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050" name="Google Shape;4050;p182"/>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182"/>
          <p:cNvGrpSpPr/>
          <p:nvPr/>
        </p:nvGrpSpPr>
        <p:grpSpPr>
          <a:xfrm>
            <a:off x="3596550" y="4284550"/>
            <a:ext cx="1950900" cy="360000"/>
            <a:chOff x="3596550" y="4284550"/>
            <a:chExt cx="1950900" cy="360000"/>
          </a:xfrm>
        </p:grpSpPr>
        <p:sp>
          <p:nvSpPr>
            <p:cNvPr id="4052" name="Google Shape;4052;p18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3" name="Google Shape;4053;p18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054" name="Google Shape;4054;p18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055" name="Google Shape;4055;p18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056" name="Google Shape;4056;p18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057" name="Google Shape;4057;p182"/>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058" name="Google Shape;4058;p182"/>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82"/>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82"/>
          <p:cNvSpPr/>
          <p:nvPr/>
        </p:nvSpPr>
        <p:spPr>
          <a:xfrm>
            <a:off x="4874699" y="3225797"/>
            <a:ext cx="595500" cy="160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82"/>
          <p:cNvSpPr/>
          <p:nvPr/>
        </p:nvSpPr>
        <p:spPr>
          <a:xfrm>
            <a:off x="3739400" y="1029750"/>
            <a:ext cx="1457700" cy="1064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You will start as a prospect making $14/hr. By fulfilling jobs, getting great reviews and being an active team members you will earn points to move up the path</a:t>
            </a:r>
            <a:endParaRPr sz="8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5" name="Shape 4065"/>
        <p:cNvGrpSpPr/>
        <p:nvPr/>
      </p:nvGrpSpPr>
      <p:grpSpPr>
        <a:xfrm>
          <a:off x="0" y="0"/>
          <a:ext cx="0" cy="0"/>
          <a:chOff x="0" y="0"/>
          <a:chExt cx="0" cy="0"/>
        </a:xfrm>
      </p:grpSpPr>
      <p:pic>
        <p:nvPicPr>
          <p:cNvPr id="4066" name="Google Shape;4066;p18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067" name="Google Shape;4067;p183"/>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068" name="Google Shape;4068;p183"/>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069" name="Google Shape;4069;p183"/>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070" name="Google Shape;4070;p183"/>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83"/>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83"/>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073" name="Google Shape;4073;p183"/>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074" name="Google Shape;4074;p183"/>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075" name="Google Shape;4075;p183"/>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83"/>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077" name="Google Shape;4077;p183"/>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078" name="Google Shape;4078;p183"/>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079" name="Google Shape;4079;p183"/>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080" name="Google Shape;4080;p183"/>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183"/>
          <p:cNvGrpSpPr/>
          <p:nvPr/>
        </p:nvGrpSpPr>
        <p:grpSpPr>
          <a:xfrm>
            <a:off x="3596550" y="4284550"/>
            <a:ext cx="1950900" cy="360000"/>
            <a:chOff x="3596550" y="4284550"/>
            <a:chExt cx="1950900" cy="360000"/>
          </a:xfrm>
        </p:grpSpPr>
        <p:sp>
          <p:nvSpPr>
            <p:cNvPr id="4082" name="Google Shape;4082;p1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3" name="Google Shape;4083;p18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084" name="Google Shape;4084;p18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085" name="Google Shape;4085;p18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086" name="Google Shape;4086;p18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087" name="Google Shape;4087;p183"/>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088" name="Google Shape;4088;p183"/>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83"/>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83"/>
          <p:cNvSpPr/>
          <p:nvPr/>
        </p:nvSpPr>
        <p:spPr>
          <a:xfrm>
            <a:off x="3739400" y="1029750"/>
            <a:ext cx="1457700" cy="1196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The further along the path you go the more opportunities you gain access to. Pay also increases along the way. Every 1000 points you will elevate to a new position</a:t>
            </a:r>
            <a:endParaRPr sz="8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pic>
        <p:nvPicPr>
          <p:cNvPr id="4095" name="Google Shape;4095;p18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096" name="Google Shape;4096;p184"/>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097" name="Google Shape;4097;p184"/>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098" name="Google Shape;4098;p184"/>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099" name="Google Shape;4099;p184"/>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84"/>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84"/>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102" name="Google Shape;4102;p184"/>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103" name="Google Shape;4103;p184"/>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104" name="Google Shape;4104;p184"/>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84"/>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106" name="Google Shape;4106;p184"/>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107" name="Google Shape;4107;p184"/>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108" name="Google Shape;4108;p184"/>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109" name="Google Shape;4109;p184"/>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184"/>
          <p:cNvGrpSpPr/>
          <p:nvPr/>
        </p:nvGrpSpPr>
        <p:grpSpPr>
          <a:xfrm>
            <a:off x="3596550" y="4284550"/>
            <a:ext cx="1950900" cy="360000"/>
            <a:chOff x="3596550" y="4284550"/>
            <a:chExt cx="1950900" cy="360000"/>
          </a:xfrm>
        </p:grpSpPr>
        <p:sp>
          <p:nvSpPr>
            <p:cNvPr id="4111" name="Google Shape;4111;p18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2" name="Google Shape;4112;p18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113" name="Google Shape;4113;p18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114" name="Google Shape;4114;p18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115" name="Google Shape;4115;p18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116" name="Google Shape;4116;p184"/>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117" name="Google Shape;4117;p184"/>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84"/>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84"/>
          <p:cNvSpPr/>
          <p:nvPr/>
        </p:nvSpPr>
        <p:spPr>
          <a:xfrm>
            <a:off x="3739400" y="1029750"/>
            <a:ext cx="1457700" cy="1064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New positions earn higher pay and also have higher responsibilities. To learn more about future positions simply click the icon to watch a short video </a:t>
            </a:r>
            <a:endParaRPr sz="8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3" name="Shape 4123"/>
        <p:cNvGrpSpPr/>
        <p:nvPr/>
      </p:nvGrpSpPr>
      <p:grpSpPr>
        <a:xfrm>
          <a:off x="0" y="0"/>
          <a:ext cx="0" cy="0"/>
          <a:chOff x="0" y="0"/>
          <a:chExt cx="0" cy="0"/>
        </a:xfrm>
      </p:grpSpPr>
      <p:pic>
        <p:nvPicPr>
          <p:cNvPr id="4124" name="Google Shape;4124;p18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125" name="Google Shape;4125;p185"/>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126" name="Google Shape;4126;p185"/>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127" name="Google Shape;4127;p185"/>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128" name="Google Shape;4128;p185"/>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85"/>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85"/>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131" name="Google Shape;4131;p185"/>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132" name="Google Shape;4132;p185"/>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133" name="Google Shape;4133;p185"/>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85"/>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135" name="Google Shape;4135;p185"/>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136" name="Google Shape;4136;p185"/>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137" name="Google Shape;4137;p185"/>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138" name="Google Shape;4138;p185"/>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185"/>
          <p:cNvGrpSpPr/>
          <p:nvPr/>
        </p:nvGrpSpPr>
        <p:grpSpPr>
          <a:xfrm>
            <a:off x="3596550" y="4284550"/>
            <a:ext cx="1950900" cy="360000"/>
            <a:chOff x="3596550" y="4284550"/>
            <a:chExt cx="1950900" cy="360000"/>
          </a:xfrm>
        </p:grpSpPr>
        <p:sp>
          <p:nvSpPr>
            <p:cNvPr id="4140" name="Google Shape;4140;p1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1" name="Google Shape;4141;p18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142" name="Google Shape;4142;p1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143" name="Google Shape;4143;p18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144" name="Google Shape;4144;p18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145" name="Google Shape;4145;p185"/>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146" name="Google Shape;4146;p185"/>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85"/>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85"/>
          <p:cNvSpPr/>
          <p:nvPr/>
        </p:nvSpPr>
        <p:spPr>
          <a:xfrm>
            <a:off x="3739400" y="1029750"/>
            <a:ext cx="1457700" cy="1064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Make sure to check your dashboard daily as we’ll be posting additional ways for you to earn points by joining in team </a:t>
            </a:r>
            <a:r>
              <a:rPr lang="en" sz="800"/>
              <a:t>activities</a:t>
            </a:r>
            <a:r>
              <a:rPr lang="en" sz="800"/>
              <a:t> and challenges</a:t>
            </a:r>
            <a:endParaRPr sz="8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2" name="Shape 4152"/>
        <p:cNvGrpSpPr/>
        <p:nvPr/>
      </p:nvGrpSpPr>
      <p:grpSpPr>
        <a:xfrm>
          <a:off x="0" y="0"/>
          <a:ext cx="0" cy="0"/>
          <a:chOff x="0" y="0"/>
          <a:chExt cx="0" cy="0"/>
        </a:xfrm>
      </p:grpSpPr>
      <p:pic>
        <p:nvPicPr>
          <p:cNvPr id="4153" name="Google Shape;4153;p1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154" name="Google Shape;4154;p186"/>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155" name="Google Shape;4155;p186"/>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156" name="Google Shape;4156;p186"/>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157" name="Google Shape;4157;p186"/>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86"/>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86"/>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160" name="Google Shape;4160;p186"/>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161" name="Google Shape;4161;p186"/>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162" name="Google Shape;4162;p186"/>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86"/>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164" name="Google Shape;4164;p186"/>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Training video describes two parts of training :App tutorial and quizzes.</a:t>
            </a:r>
            <a:endParaRPr sz="900"/>
          </a:p>
        </p:txBody>
      </p:sp>
      <p:sp>
        <p:nvSpPr>
          <p:cNvPr id="4165" name="Google Shape;4165;p186"/>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166" name="Google Shape;4166;p186"/>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167" name="Google Shape;4167;p186"/>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8" name="Google Shape;4168;p186"/>
          <p:cNvGrpSpPr/>
          <p:nvPr/>
        </p:nvGrpSpPr>
        <p:grpSpPr>
          <a:xfrm>
            <a:off x="3596550" y="4284550"/>
            <a:ext cx="1950900" cy="360000"/>
            <a:chOff x="3596550" y="4284550"/>
            <a:chExt cx="1950900" cy="360000"/>
          </a:xfrm>
        </p:grpSpPr>
        <p:sp>
          <p:nvSpPr>
            <p:cNvPr id="4169" name="Google Shape;4169;p1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0" name="Google Shape;4170;p18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171" name="Google Shape;4171;p1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172" name="Google Shape;4172;p18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173" name="Google Shape;4173;p18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174" name="Google Shape;4174;p186"/>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175" name="Google Shape;4175;p186"/>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86"/>
          <p:cNvSpPr/>
          <p:nvPr/>
        </p:nvSpPr>
        <p:spPr>
          <a:xfrm>
            <a:off x="35791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86"/>
          <p:cNvSpPr/>
          <p:nvPr/>
        </p:nvSpPr>
        <p:spPr>
          <a:xfrm>
            <a:off x="4016450" y="1849150"/>
            <a:ext cx="1457700" cy="1337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In the dashboard you will also see when you have new notifications regarding jobs you are assigned to. Be sure to check these notifications within 24hrs or the job will be given to someone else</a:t>
            </a:r>
            <a:endParaRPr sz="8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pic>
        <p:nvPicPr>
          <p:cNvPr id="4182" name="Google Shape;4182;p18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183" name="Google Shape;4183;p187"/>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4184" name="Google Shape;4184;p187"/>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4185" name="Google Shape;4185;p187"/>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4186" name="Google Shape;4186;p187"/>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87"/>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87"/>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189" name="Google Shape;4189;p187"/>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4190" name="Google Shape;4190;p187"/>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191" name="Google Shape;4191;p187"/>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87"/>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193" name="Google Shape;4193;p187"/>
          <p:cNvSpPr txBox="1"/>
          <p:nvPr/>
        </p:nvSpPr>
        <p:spPr>
          <a:xfrm>
            <a:off x="214900" y="805875"/>
            <a:ext cx="1550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icon throb to indicate to click</a:t>
            </a:r>
            <a:endParaRPr sz="900"/>
          </a:p>
        </p:txBody>
      </p:sp>
      <p:sp>
        <p:nvSpPr>
          <p:cNvPr id="4194" name="Google Shape;4194;p187"/>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4195" name="Google Shape;4195;p187"/>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4196" name="Google Shape;4196;p187"/>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8" name="Google Shape;4198;p18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199" name="Google Shape;4199;p18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200" name="Google Shape;4200;p187"/>
          <p:cNvPicPr preferRelativeResize="0"/>
          <p:nvPr/>
        </p:nvPicPr>
        <p:blipFill>
          <a:blip r:embed="rId6">
            <a:alphaModFix/>
          </a:blip>
          <a:stretch>
            <a:fillRect/>
          </a:stretch>
        </p:blipFill>
        <p:spPr>
          <a:xfrm>
            <a:off x="4822339" y="4357425"/>
            <a:ext cx="228975" cy="230175"/>
          </a:xfrm>
          <a:prstGeom prst="rect">
            <a:avLst/>
          </a:prstGeom>
          <a:noFill/>
          <a:ln>
            <a:noFill/>
          </a:ln>
        </p:spPr>
      </p:pic>
      <p:pic>
        <p:nvPicPr>
          <p:cNvPr id="4201" name="Google Shape;4201;p187"/>
          <p:cNvPicPr preferRelativeResize="0"/>
          <p:nvPr/>
        </p:nvPicPr>
        <p:blipFill>
          <a:blip r:embed="rId7">
            <a:alphaModFix/>
          </a:blip>
          <a:stretch>
            <a:fillRect/>
          </a:stretch>
        </p:blipFill>
        <p:spPr>
          <a:xfrm>
            <a:off x="4426998" y="4357427"/>
            <a:ext cx="228975" cy="228975"/>
          </a:xfrm>
          <a:prstGeom prst="rect">
            <a:avLst/>
          </a:prstGeom>
          <a:noFill/>
          <a:ln>
            <a:noFill/>
          </a:ln>
        </p:spPr>
      </p:pic>
      <p:sp>
        <p:nvSpPr>
          <p:cNvPr id="4202" name="Google Shape;4202;p187"/>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87"/>
          <p:cNvSpPr/>
          <p:nvPr/>
        </p:nvSpPr>
        <p:spPr>
          <a:xfrm>
            <a:off x="3585550" y="36527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87"/>
          <p:cNvSpPr/>
          <p:nvPr/>
        </p:nvSpPr>
        <p:spPr>
          <a:xfrm>
            <a:off x="3743400" y="3156850"/>
            <a:ext cx="1457700" cy="7947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Now </a:t>
            </a:r>
            <a:r>
              <a:rPr lang="en" sz="800"/>
              <a:t>let's</a:t>
            </a:r>
            <a:r>
              <a:rPr lang="en" sz="800"/>
              <a:t> check out where you can find new job </a:t>
            </a:r>
            <a:r>
              <a:rPr lang="en" sz="800"/>
              <a:t>opportunities</a:t>
            </a:r>
            <a:r>
              <a:rPr lang="en" sz="800"/>
              <a:t> and sign-up for work</a:t>
            </a:r>
            <a:endParaRPr sz="800"/>
          </a:p>
        </p:txBody>
      </p:sp>
      <p:pic>
        <p:nvPicPr>
          <p:cNvPr id="4205" name="Google Shape;4205;p187"/>
          <p:cNvPicPr preferRelativeResize="0"/>
          <p:nvPr/>
        </p:nvPicPr>
        <p:blipFill>
          <a:blip r:embed="rId8">
            <a:alphaModFix/>
          </a:blip>
          <a:stretch>
            <a:fillRect/>
          </a:stretch>
        </p:blipFill>
        <p:spPr>
          <a:xfrm>
            <a:off x="4067375" y="4357433"/>
            <a:ext cx="210300" cy="21499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9" name="Shape 4209"/>
        <p:cNvGrpSpPr/>
        <p:nvPr/>
      </p:nvGrpSpPr>
      <p:grpSpPr>
        <a:xfrm>
          <a:off x="0" y="0"/>
          <a:ext cx="0" cy="0"/>
          <a:chOff x="0" y="0"/>
          <a:chExt cx="0" cy="0"/>
        </a:xfrm>
      </p:grpSpPr>
      <p:pic>
        <p:nvPicPr>
          <p:cNvPr id="4210" name="Google Shape;4210;p1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211" name="Google Shape;4211;p188"/>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212" name="Google Shape;4212;p188"/>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icon throb to indicate for individuals to click</a:t>
            </a:r>
            <a:endParaRPr sz="900"/>
          </a:p>
        </p:txBody>
      </p:sp>
      <p:pic>
        <p:nvPicPr>
          <p:cNvPr id="4213" name="Google Shape;4213;p188"/>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4214" name="Google Shape;4214;p188"/>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4215" name="Google Shape;4215;p188"/>
          <p:cNvGrpSpPr/>
          <p:nvPr/>
        </p:nvGrpSpPr>
        <p:grpSpPr>
          <a:xfrm>
            <a:off x="3610800" y="463475"/>
            <a:ext cx="1922400" cy="512400"/>
            <a:chOff x="3610800" y="463475"/>
            <a:chExt cx="1922400" cy="512400"/>
          </a:xfrm>
        </p:grpSpPr>
        <p:sp>
          <p:nvSpPr>
            <p:cNvPr id="4216" name="Google Shape;4216;p188"/>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217" name="Google Shape;4217;p188"/>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88"/>
            <p:cNvGrpSpPr/>
            <p:nvPr/>
          </p:nvGrpSpPr>
          <p:grpSpPr>
            <a:xfrm>
              <a:off x="3610800" y="463475"/>
              <a:ext cx="1922400" cy="201600"/>
              <a:chOff x="3610800" y="358700"/>
              <a:chExt cx="1922400" cy="201600"/>
            </a:xfrm>
          </p:grpSpPr>
          <p:sp>
            <p:nvSpPr>
              <p:cNvPr id="4219" name="Google Shape;4219;p188"/>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220" name="Google Shape;4220;p188"/>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221" name="Google Shape;4221;p188"/>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pic>
        <p:nvPicPr>
          <p:cNvPr id="4222" name="Google Shape;4222;p188"/>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4223" name="Google Shape;4223;p188"/>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4224" name="Google Shape;4224;p188"/>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4225" name="Google Shape;4225;p188"/>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4226" name="Google Shape;4226;p188"/>
          <p:cNvGrpSpPr/>
          <p:nvPr/>
        </p:nvGrpSpPr>
        <p:grpSpPr>
          <a:xfrm>
            <a:off x="3596550" y="4284550"/>
            <a:ext cx="1950900" cy="360000"/>
            <a:chOff x="3596550" y="4284550"/>
            <a:chExt cx="1950900" cy="360000"/>
          </a:xfrm>
        </p:grpSpPr>
        <p:sp>
          <p:nvSpPr>
            <p:cNvPr id="4227" name="Google Shape;4227;p1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8" name="Google Shape;4228;p188"/>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229" name="Google Shape;4229;p188"/>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230" name="Google Shape;4230;p188"/>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231" name="Google Shape;4231;p188"/>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232" name="Google Shape;4232;p188"/>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233" name="Google Shape;4233;p188"/>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4234" name="Google Shape;4234;p188"/>
          <p:cNvGrpSpPr/>
          <p:nvPr/>
        </p:nvGrpSpPr>
        <p:grpSpPr>
          <a:xfrm>
            <a:off x="5259500" y="4008775"/>
            <a:ext cx="247200" cy="247200"/>
            <a:chOff x="2046575" y="3120725"/>
            <a:chExt cx="247200" cy="247200"/>
          </a:xfrm>
        </p:grpSpPr>
        <p:sp>
          <p:nvSpPr>
            <p:cNvPr id="4235" name="Google Shape;4235;p188"/>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6" name="Google Shape;4236;p188"/>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4237" name="Google Shape;4237;p188"/>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4238" name="Google Shape;4238;p188"/>
          <p:cNvSpPr/>
          <p:nvPr/>
        </p:nvSpPr>
        <p:spPr>
          <a:xfrm>
            <a:off x="3596550" y="36527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88"/>
          <p:cNvSpPr/>
          <p:nvPr/>
        </p:nvSpPr>
        <p:spPr>
          <a:xfrm flipH="1">
            <a:off x="3919525" y="1270700"/>
            <a:ext cx="1409700" cy="9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Here you can see available jobs in your area.</a:t>
            </a:r>
            <a:endParaRPr sz="8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pic>
        <p:nvPicPr>
          <p:cNvPr id="4244" name="Google Shape;4244;p18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245" name="Google Shape;4245;p189"/>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246" name="Google Shape;4246;p189"/>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icon throb to indicate for individuals to click</a:t>
            </a:r>
            <a:endParaRPr sz="900"/>
          </a:p>
        </p:txBody>
      </p:sp>
      <p:pic>
        <p:nvPicPr>
          <p:cNvPr id="4247" name="Google Shape;4247;p189"/>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4248" name="Google Shape;4248;p189"/>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4249" name="Google Shape;4249;p189"/>
          <p:cNvGrpSpPr/>
          <p:nvPr/>
        </p:nvGrpSpPr>
        <p:grpSpPr>
          <a:xfrm>
            <a:off x="3610800" y="463475"/>
            <a:ext cx="1922400" cy="512400"/>
            <a:chOff x="3610800" y="463475"/>
            <a:chExt cx="1922400" cy="512400"/>
          </a:xfrm>
        </p:grpSpPr>
        <p:sp>
          <p:nvSpPr>
            <p:cNvPr id="4250" name="Google Shape;4250;p189"/>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251" name="Google Shape;4251;p189"/>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2" name="Google Shape;4252;p189"/>
            <p:cNvGrpSpPr/>
            <p:nvPr/>
          </p:nvGrpSpPr>
          <p:grpSpPr>
            <a:xfrm>
              <a:off x="3610800" y="463475"/>
              <a:ext cx="1922400" cy="201600"/>
              <a:chOff x="3610800" y="358700"/>
              <a:chExt cx="1922400" cy="201600"/>
            </a:xfrm>
          </p:grpSpPr>
          <p:sp>
            <p:nvSpPr>
              <p:cNvPr id="4253" name="Google Shape;4253;p189"/>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254" name="Google Shape;4254;p189"/>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255" name="Google Shape;4255;p189"/>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pic>
        <p:nvPicPr>
          <p:cNvPr id="4256" name="Google Shape;4256;p189"/>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4257" name="Google Shape;4257;p189"/>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4258" name="Google Shape;4258;p189"/>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4259" name="Google Shape;4259;p189"/>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4260" name="Google Shape;4260;p189"/>
          <p:cNvGrpSpPr/>
          <p:nvPr/>
        </p:nvGrpSpPr>
        <p:grpSpPr>
          <a:xfrm>
            <a:off x="3596550" y="4284550"/>
            <a:ext cx="1950900" cy="360000"/>
            <a:chOff x="3596550" y="4284550"/>
            <a:chExt cx="1950900" cy="360000"/>
          </a:xfrm>
        </p:grpSpPr>
        <p:sp>
          <p:nvSpPr>
            <p:cNvPr id="4261" name="Google Shape;4261;p18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2" name="Google Shape;4262;p189"/>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263" name="Google Shape;4263;p189"/>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264" name="Google Shape;4264;p189"/>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265" name="Google Shape;4265;p189"/>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266" name="Google Shape;4266;p189"/>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267" name="Google Shape;4267;p189"/>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4268" name="Google Shape;4268;p189"/>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grpSp>
        <p:nvGrpSpPr>
          <p:cNvPr id="4269" name="Google Shape;4269;p189"/>
          <p:cNvGrpSpPr/>
          <p:nvPr/>
        </p:nvGrpSpPr>
        <p:grpSpPr>
          <a:xfrm>
            <a:off x="5259500" y="4008775"/>
            <a:ext cx="247200" cy="247200"/>
            <a:chOff x="2046575" y="3120725"/>
            <a:chExt cx="247200" cy="247200"/>
          </a:xfrm>
        </p:grpSpPr>
        <p:sp>
          <p:nvSpPr>
            <p:cNvPr id="4270" name="Google Shape;4270;p189"/>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1" name="Google Shape;4271;p189"/>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4272" name="Google Shape;4272;p189"/>
          <p:cNvSpPr/>
          <p:nvPr/>
        </p:nvSpPr>
        <p:spPr>
          <a:xfrm>
            <a:off x="3596550" y="36527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89"/>
          <p:cNvSpPr/>
          <p:nvPr/>
        </p:nvSpPr>
        <p:spPr>
          <a:xfrm flipH="1">
            <a:off x="3919525" y="1270700"/>
            <a:ext cx="1409700" cy="9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Map view allows you to see jobs in proximity to you and each other. So you can make the most efficient schedule</a:t>
            </a:r>
            <a:endParaRPr sz="8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7" name="Shape 4277"/>
        <p:cNvGrpSpPr/>
        <p:nvPr/>
      </p:nvGrpSpPr>
      <p:grpSpPr>
        <a:xfrm>
          <a:off x="0" y="0"/>
          <a:ext cx="0" cy="0"/>
          <a:chOff x="0" y="0"/>
          <a:chExt cx="0" cy="0"/>
        </a:xfrm>
      </p:grpSpPr>
      <p:pic>
        <p:nvPicPr>
          <p:cNvPr id="4278" name="Google Shape;4278;p19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279" name="Google Shape;4279;p190"/>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280" name="Google Shape;4280;p190"/>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icon throb to indicate for individuals to click</a:t>
            </a:r>
            <a:endParaRPr sz="900"/>
          </a:p>
        </p:txBody>
      </p:sp>
      <p:pic>
        <p:nvPicPr>
          <p:cNvPr id="4281" name="Google Shape;4281;p190"/>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4282" name="Google Shape;4282;p190"/>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4283" name="Google Shape;4283;p190"/>
          <p:cNvGrpSpPr/>
          <p:nvPr/>
        </p:nvGrpSpPr>
        <p:grpSpPr>
          <a:xfrm>
            <a:off x="3610800" y="463475"/>
            <a:ext cx="1922400" cy="201600"/>
            <a:chOff x="3610800" y="358700"/>
            <a:chExt cx="1922400" cy="201600"/>
          </a:xfrm>
        </p:grpSpPr>
        <p:sp>
          <p:nvSpPr>
            <p:cNvPr id="4284" name="Google Shape;4284;p190"/>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285" name="Google Shape;4285;p190"/>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286" name="Google Shape;4286;p190"/>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pic>
        <p:nvPicPr>
          <p:cNvPr id="4287" name="Google Shape;4287;p190"/>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4288" name="Google Shape;4288;p190"/>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4289" name="Google Shape;4289;p190"/>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4290" name="Google Shape;4290;p190"/>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4291" name="Google Shape;4291;p190"/>
          <p:cNvGrpSpPr/>
          <p:nvPr/>
        </p:nvGrpSpPr>
        <p:grpSpPr>
          <a:xfrm>
            <a:off x="3596550" y="4284550"/>
            <a:ext cx="1950900" cy="360000"/>
            <a:chOff x="3596550" y="4284550"/>
            <a:chExt cx="1950900" cy="360000"/>
          </a:xfrm>
        </p:grpSpPr>
        <p:sp>
          <p:nvSpPr>
            <p:cNvPr id="4292" name="Google Shape;4292;p19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3" name="Google Shape;4293;p190"/>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294" name="Google Shape;4294;p190"/>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295" name="Google Shape;4295;p190"/>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296" name="Google Shape;4296;p190"/>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297" name="Google Shape;4297;p190"/>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298" name="Google Shape;4298;p190"/>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4299" name="Google Shape;4299;p190"/>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grpSp>
        <p:nvGrpSpPr>
          <p:cNvPr id="4300" name="Google Shape;4300;p190"/>
          <p:cNvGrpSpPr/>
          <p:nvPr/>
        </p:nvGrpSpPr>
        <p:grpSpPr>
          <a:xfrm>
            <a:off x="5259500" y="4008775"/>
            <a:ext cx="247200" cy="247200"/>
            <a:chOff x="2046575" y="3120725"/>
            <a:chExt cx="247200" cy="247200"/>
          </a:xfrm>
        </p:grpSpPr>
        <p:sp>
          <p:nvSpPr>
            <p:cNvPr id="4301" name="Google Shape;4301;p190"/>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2" name="Google Shape;4302;p190"/>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4303" name="Google Shape;4303;p190"/>
          <p:cNvSpPr/>
          <p:nvPr/>
        </p:nvSpPr>
        <p:spPr>
          <a:xfrm>
            <a:off x="3596550" y="39201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90"/>
          <p:cNvSpPr/>
          <p:nvPr/>
        </p:nvSpPr>
        <p:spPr>
          <a:xfrm rot="10800000">
            <a:off x="3933925" y="1170738"/>
            <a:ext cx="1409700" cy="9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grpSp>
        <p:nvGrpSpPr>
          <p:cNvPr id="4305" name="Google Shape;4305;p190"/>
          <p:cNvGrpSpPr/>
          <p:nvPr/>
        </p:nvGrpSpPr>
        <p:grpSpPr>
          <a:xfrm>
            <a:off x="3610800" y="665075"/>
            <a:ext cx="1922400" cy="310800"/>
            <a:chOff x="3610800" y="665075"/>
            <a:chExt cx="1922400" cy="310800"/>
          </a:xfrm>
        </p:grpSpPr>
        <p:sp>
          <p:nvSpPr>
            <p:cNvPr id="4306" name="Google Shape;4306;p190"/>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307" name="Google Shape;4307;p190"/>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190"/>
          <p:cNvSpPr txBox="1"/>
          <p:nvPr/>
        </p:nvSpPr>
        <p:spPr>
          <a:xfrm>
            <a:off x="3933925" y="1292675"/>
            <a:ext cx="14724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You can select from the dates above to jobs on that particular day. Scroll to the left to see more dates</a:t>
            </a:r>
            <a:endParaRPr sz="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pic>
        <p:nvPicPr>
          <p:cNvPr id="4313" name="Google Shape;4313;p19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314" name="Google Shape;4314;p191"/>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315" name="Google Shape;4315;p191"/>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icon throb to indicate for individuals to click</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View will only be their available shifts plus their assigned shifts</a:t>
            </a:r>
            <a:endParaRPr sz="900"/>
          </a:p>
        </p:txBody>
      </p:sp>
      <p:pic>
        <p:nvPicPr>
          <p:cNvPr id="4316" name="Google Shape;4316;p191"/>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4317" name="Google Shape;4317;p191"/>
          <p:cNvPicPr preferRelativeResize="0"/>
          <p:nvPr/>
        </p:nvPicPr>
        <p:blipFill>
          <a:blip r:embed="rId5">
            <a:alphaModFix/>
          </a:blip>
          <a:stretch>
            <a:fillRect/>
          </a:stretch>
        </p:blipFill>
        <p:spPr>
          <a:xfrm>
            <a:off x="4542150" y="2925913"/>
            <a:ext cx="164450" cy="266675"/>
          </a:xfrm>
          <a:prstGeom prst="rect">
            <a:avLst/>
          </a:prstGeom>
          <a:noFill/>
          <a:ln>
            <a:noFill/>
          </a:ln>
        </p:spPr>
      </p:pic>
      <p:pic>
        <p:nvPicPr>
          <p:cNvPr id="4318" name="Google Shape;4318;p191"/>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4319" name="Google Shape;4319;p191"/>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4320" name="Google Shape;4320;p191"/>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4321" name="Google Shape;4321;p191"/>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4322" name="Google Shape;4322;p191"/>
          <p:cNvGrpSpPr/>
          <p:nvPr/>
        </p:nvGrpSpPr>
        <p:grpSpPr>
          <a:xfrm>
            <a:off x="3596550" y="4284550"/>
            <a:ext cx="1950900" cy="360000"/>
            <a:chOff x="3596550" y="4284550"/>
            <a:chExt cx="1950900" cy="360000"/>
          </a:xfrm>
        </p:grpSpPr>
        <p:sp>
          <p:nvSpPr>
            <p:cNvPr id="4323" name="Google Shape;4323;p19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4" name="Google Shape;4324;p191"/>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325" name="Google Shape;4325;p191"/>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326" name="Google Shape;4326;p191"/>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327" name="Google Shape;4327;p191"/>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328" name="Google Shape;4328;p191"/>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329" name="Google Shape;4329;p191"/>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4330" name="Google Shape;4330;p191"/>
          <p:cNvGrpSpPr/>
          <p:nvPr/>
        </p:nvGrpSpPr>
        <p:grpSpPr>
          <a:xfrm>
            <a:off x="3610800" y="665075"/>
            <a:ext cx="1922400" cy="310800"/>
            <a:chOff x="3610800" y="665075"/>
            <a:chExt cx="1922400" cy="310800"/>
          </a:xfrm>
        </p:grpSpPr>
        <p:sp>
          <p:nvSpPr>
            <p:cNvPr id="4331" name="Google Shape;4331;p191"/>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332" name="Google Shape;4332;p191"/>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191"/>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grpSp>
        <p:nvGrpSpPr>
          <p:cNvPr id="4334" name="Google Shape;4334;p191"/>
          <p:cNvGrpSpPr/>
          <p:nvPr/>
        </p:nvGrpSpPr>
        <p:grpSpPr>
          <a:xfrm>
            <a:off x="5259500" y="4008775"/>
            <a:ext cx="247200" cy="247200"/>
            <a:chOff x="2046575" y="3120725"/>
            <a:chExt cx="247200" cy="247200"/>
          </a:xfrm>
        </p:grpSpPr>
        <p:sp>
          <p:nvSpPr>
            <p:cNvPr id="4335" name="Google Shape;4335;p191"/>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6" name="Google Shape;4336;p191"/>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4337" name="Google Shape;4337;p191"/>
          <p:cNvSpPr/>
          <p:nvPr/>
        </p:nvSpPr>
        <p:spPr>
          <a:xfrm>
            <a:off x="3596550" y="3400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191"/>
          <p:cNvGrpSpPr/>
          <p:nvPr/>
        </p:nvGrpSpPr>
        <p:grpSpPr>
          <a:xfrm>
            <a:off x="3610800" y="463475"/>
            <a:ext cx="1922400" cy="201600"/>
            <a:chOff x="3610800" y="358700"/>
            <a:chExt cx="1922400" cy="201600"/>
          </a:xfrm>
        </p:grpSpPr>
        <p:sp>
          <p:nvSpPr>
            <p:cNvPr id="4339" name="Google Shape;4339;p191"/>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340" name="Google Shape;4340;p191"/>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341" name="Google Shape;4341;p191"/>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sp>
        <p:nvSpPr>
          <p:cNvPr id="4342" name="Google Shape;4342;p191"/>
          <p:cNvSpPr/>
          <p:nvPr/>
        </p:nvSpPr>
        <p:spPr>
          <a:xfrm rot="10800000">
            <a:off x="3919525" y="874588"/>
            <a:ext cx="1409700" cy="9192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4343" name="Google Shape;4343;p191"/>
          <p:cNvSpPr txBox="1"/>
          <p:nvPr/>
        </p:nvSpPr>
        <p:spPr>
          <a:xfrm>
            <a:off x="3895675" y="1019650"/>
            <a:ext cx="14724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To toggle between your shifts, available shifts and all shifts click here.</a:t>
            </a:r>
            <a:endParaRPr sz="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84" name="Google Shape;484;p30"/>
          <p:cNvSpPr txBox="1"/>
          <p:nvPr/>
        </p:nvSpPr>
        <p:spPr>
          <a:xfrm>
            <a:off x="248525" y="142700"/>
            <a:ext cx="1250400" cy="12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receives new job notification</a:t>
            </a:r>
            <a:endParaRPr/>
          </a:p>
        </p:txBody>
      </p:sp>
      <p:sp>
        <p:nvSpPr>
          <p:cNvPr id="485" name="Google Shape;485;p30"/>
          <p:cNvSpPr txBox="1"/>
          <p:nvPr/>
        </p:nvSpPr>
        <p:spPr>
          <a:xfrm>
            <a:off x="3946800" y="9954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Lock Screen</a:t>
            </a:r>
            <a:endParaRPr/>
          </a:p>
        </p:txBody>
      </p:sp>
      <p:sp>
        <p:nvSpPr>
          <p:cNvPr id="486" name="Google Shape;486;p30"/>
          <p:cNvSpPr/>
          <p:nvPr/>
        </p:nvSpPr>
        <p:spPr>
          <a:xfrm>
            <a:off x="3669900" y="1953500"/>
            <a:ext cx="1804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Time to level up! There is a new job opportunity on [Date, Time]!</a:t>
            </a:r>
            <a:endParaRPr sz="900"/>
          </a:p>
        </p:txBody>
      </p:sp>
      <p:sp>
        <p:nvSpPr>
          <p:cNvPr id="487" name="Google Shape;487;p30"/>
          <p:cNvSpPr txBox="1"/>
          <p:nvPr/>
        </p:nvSpPr>
        <p:spPr>
          <a:xfrm>
            <a:off x="174342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team member receiving a new notification on their phone when screen is locked</a:t>
            </a:r>
            <a:endParaRPr sz="9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7" name="Shape 4347"/>
        <p:cNvGrpSpPr/>
        <p:nvPr/>
      </p:nvGrpSpPr>
      <p:grpSpPr>
        <a:xfrm>
          <a:off x="0" y="0"/>
          <a:ext cx="0" cy="0"/>
          <a:chOff x="0" y="0"/>
          <a:chExt cx="0" cy="0"/>
        </a:xfrm>
      </p:grpSpPr>
      <p:pic>
        <p:nvPicPr>
          <p:cNvPr id="4348" name="Google Shape;4348;p1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349" name="Google Shape;4349;p192"/>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350" name="Google Shape;4350;p192"/>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pin throb so team member knows to pick it.</a:t>
            </a:r>
            <a:endParaRPr sz="900"/>
          </a:p>
        </p:txBody>
      </p:sp>
      <p:pic>
        <p:nvPicPr>
          <p:cNvPr id="4351" name="Google Shape;4351;p192"/>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grpSp>
        <p:nvGrpSpPr>
          <p:cNvPr id="4352" name="Google Shape;4352;p192"/>
          <p:cNvGrpSpPr/>
          <p:nvPr/>
        </p:nvGrpSpPr>
        <p:grpSpPr>
          <a:xfrm>
            <a:off x="3610800" y="463475"/>
            <a:ext cx="1922400" cy="512400"/>
            <a:chOff x="3610800" y="463475"/>
            <a:chExt cx="1922400" cy="512400"/>
          </a:xfrm>
        </p:grpSpPr>
        <p:sp>
          <p:nvSpPr>
            <p:cNvPr id="4353" name="Google Shape;4353;p192"/>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354" name="Google Shape;4354;p192"/>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5" name="Google Shape;4355;p192"/>
            <p:cNvGrpSpPr/>
            <p:nvPr/>
          </p:nvGrpSpPr>
          <p:grpSpPr>
            <a:xfrm>
              <a:off x="3610800" y="463475"/>
              <a:ext cx="1922400" cy="201600"/>
              <a:chOff x="3610800" y="358700"/>
              <a:chExt cx="1922400" cy="201600"/>
            </a:xfrm>
          </p:grpSpPr>
          <p:sp>
            <p:nvSpPr>
              <p:cNvPr id="4356" name="Google Shape;4356;p192"/>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357" name="Google Shape;4357;p192"/>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358" name="Google Shape;4358;p192"/>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4359" name="Google Shape;4359;p192"/>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192"/>
          <p:cNvGrpSpPr/>
          <p:nvPr/>
        </p:nvGrpSpPr>
        <p:grpSpPr>
          <a:xfrm>
            <a:off x="5259500" y="4008775"/>
            <a:ext cx="247200" cy="247200"/>
            <a:chOff x="2046575" y="3120725"/>
            <a:chExt cx="247200" cy="247200"/>
          </a:xfrm>
        </p:grpSpPr>
        <p:sp>
          <p:nvSpPr>
            <p:cNvPr id="4361" name="Google Shape;4361;p192"/>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2" name="Google Shape;4362;p192"/>
            <p:cNvPicPr preferRelativeResize="0"/>
            <p:nvPr/>
          </p:nvPicPr>
          <p:blipFill>
            <a:blip r:embed="rId5">
              <a:alphaModFix/>
            </a:blip>
            <a:stretch>
              <a:fillRect/>
            </a:stretch>
          </p:blipFill>
          <p:spPr>
            <a:xfrm>
              <a:off x="2094775" y="3167250"/>
              <a:ext cx="150800" cy="154143"/>
            </a:xfrm>
            <a:prstGeom prst="rect">
              <a:avLst/>
            </a:prstGeom>
            <a:noFill/>
            <a:ln>
              <a:noFill/>
            </a:ln>
          </p:spPr>
        </p:pic>
      </p:grpSp>
      <p:pic>
        <p:nvPicPr>
          <p:cNvPr id="4363" name="Google Shape;4363;p192"/>
          <p:cNvPicPr preferRelativeResize="0"/>
          <p:nvPr/>
        </p:nvPicPr>
        <p:blipFill>
          <a:blip r:embed="rId6">
            <a:alphaModFix/>
          </a:blip>
          <a:stretch>
            <a:fillRect/>
          </a:stretch>
        </p:blipFill>
        <p:spPr>
          <a:xfrm>
            <a:off x="4841150" y="1966575"/>
            <a:ext cx="164450" cy="266675"/>
          </a:xfrm>
          <a:prstGeom prst="rect">
            <a:avLst/>
          </a:prstGeom>
          <a:noFill/>
          <a:ln>
            <a:noFill/>
          </a:ln>
        </p:spPr>
      </p:pic>
      <p:pic>
        <p:nvPicPr>
          <p:cNvPr id="4364" name="Google Shape;4364;p192"/>
          <p:cNvPicPr preferRelativeResize="0"/>
          <p:nvPr/>
        </p:nvPicPr>
        <p:blipFill>
          <a:blip r:embed="rId6">
            <a:alphaModFix/>
          </a:blip>
          <a:stretch>
            <a:fillRect/>
          </a:stretch>
        </p:blipFill>
        <p:spPr>
          <a:xfrm>
            <a:off x="3933925" y="2538263"/>
            <a:ext cx="164450" cy="266675"/>
          </a:xfrm>
          <a:prstGeom prst="rect">
            <a:avLst/>
          </a:prstGeom>
          <a:noFill/>
          <a:ln>
            <a:noFill/>
          </a:ln>
        </p:spPr>
      </p:pic>
      <p:pic>
        <p:nvPicPr>
          <p:cNvPr id="4365" name="Google Shape;4365;p192"/>
          <p:cNvPicPr preferRelativeResize="0"/>
          <p:nvPr/>
        </p:nvPicPr>
        <p:blipFill>
          <a:blip r:embed="rId6">
            <a:alphaModFix/>
          </a:blip>
          <a:stretch>
            <a:fillRect/>
          </a:stretch>
        </p:blipFill>
        <p:spPr>
          <a:xfrm>
            <a:off x="4188200" y="1793800"/>
            <a:ext cx="164450" cy="266675"/>
          </a:xfrm>
          <a:prstGeom prst="rect">
            <a:avLst/>
          </a:prstGeom>
          <a:noFill/>
          <a:ln>
            <a:noFill/>
          </a:ln>
        </p:spPr>
      </p:pic>
      <p:grpSp>
        <p:nvGrpSpPr>
          <p:cNvPr id="4366" name="Google Shape;4366;p192"/>
          <p:cNvGrpSpPr/>
          <p:nvPr/>
        </p:nvGrpSpPr>
        <p:grpSpPr>
          <a:xfrm>
            <a:off x="3596550" y="4284550"/>
            <a:ext cx="1950900" cy="360000"/>
            <a:chOff x="3596550" y="4284550"/>
            <a:chExt cx="1950900" cy="360000"/>
          </a:xfrm>
        </p:grpSpPr>
        <p:sp>
          <p:nvSpPr>
            <p:cNvPr id="4367" name="Google Shape;4367;p1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8" name="Google Shape;4368;p192"/>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4369" name="Google Shape;4369;p192"/>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4370" name="Google Shape;4370;p192"/>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4371" name="Google Shape;4371;p192"/>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4372" name="Google Shape;4372;p192"/>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4373" name="Google Shape;4373;p192"/>
          <p:cNvPicPr preferRelativeResize="0"/>
          <p:nvPr/>
        </p:nvPicPr>
        <p:blipFill>
          <a:blip r:embed="rId6">
            <a:alphaModFix/>
          </a:blip>
          <a:stretch>
            <a:fillRect/>
          </a:stretch>
        </p:blipFill>
        <p:spPr>
          <a:xfrm>
            <a:off x="4896075" y="2595588"/>
            <a:ext cx="164450" cy="266675"/>
          </a:xfrm>
          <a:prstGeom prst="rect">
            <a:avLst/>
          </a:prstGeom>
          <a:noFill/>
          <a:ln>
            <a:noFill/>
          </a:ln>
        </p:spPr>
      </p:pic>
      <p:sp>
        <p:nvSpPr>
          <p:cNvPr id="4374" name="Google Shape;4374;p192"/>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4375" name="Google Shape;4375;p192"/>
          <p:cNvPicPr preferRelativeResize="0"/>
          <p:nvPr/>
        </p:nvPicPr>
        <p:blipFill>
          <a:blip r:embed="rId6">
            <a:alphaModFix/>
          </a:blip>
          <a:stretch>
            <a:fillRect/>
          </a:stretch>
        </p:blipFill>
        <p:spPr>
          <a:xfrm>
            <a:off x="4542150" y="2925913"/>
            <a:ext cx="164450" cy="266675"/>
          </a:xfrm>
          <a:prstGeom prst="rect">
            <a:avLst/>
          </a:prstGeom>
          <a:noFill/>
          <a:ln>
            <a:noFill/>
          </a:ln>
        </p:spPr>
      </p:pic>
      <p:sp>
        <p:nvSpPr>
          <p:cNvPr id="4376" name="Google Shape;4376;p192"/>
          <p:cNvSpPr/>
          <p:nvPr/>
        </p:nvSpPr>
        <p:spPr>
          <a:xfrm>
            <a:off x="359655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92"/>
          <p:cNvSpPr/>
          <p:nvPr/>
        </p:nvSpPr>
        <p:spPr>
          <a:xfrm>
            <a:off x="2013913" y="354517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92"/>
          <p:cNvSpPr/>
          <p:nvPr/>
        </p:nvSpPr>
        <p:spPr>
          <a:xfrm>
            <a:off x="2318725" y="2665450"/>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9" name="Google Shape;4379;p192"/>
          <p:cNvPicPr preferRelativeResize="0"/>
          <p:nvPr/>
        </p:nvPicPr>
        <p:blipFill>
          <a:blip r:embed="rId6">
            <a:alphaModFix/>
          </a:blip>
          <a:stretch>
            <a:fillRect/>
          </a:stretch>
        </p:blipFill>
        <p:spPr>
          <a:xfrm>
            <a:off x="4542150" y="2438400"/>
            <a:ext cx="164450" cy="266675"/>
          </a:xfrm>
          <a:prstGeom prst="rect">
            <a:avLst/>
          </a:prstGeom>
          <a:noFill/>
          <a:ln>
            <a:noFill/>
          </a:ln>
        </p:spPr>
      </p:pic>
      <p:sp>
        <p:nvSpPr>
          <p:cNvPr id="4380" name="Google Shape;4380;p192"/>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1" name="Google Shape;4381;p192"/>
          <p:cNvGrpSpPr/>
          <p:nvPr/>
        </p:nvGrpSpPr>
        <p:grpSpPr>
          <a:xfrm>
            <a:off x="3683350" y="2862266"/>
            <a:ext cx="1777300" cy="1208491"/>
            <a:chOff x="5142975" y="2538266"/>
            <a:chExt cx="1777300" cy="1208491"/>
          </a:xfrm>
        </p:grpSpPr>
        <p:grpSp>
          <p:nvGrpSpPr>
            <p:cNvPr id="4382" name="Google Shape;4382;p192"/>
            <p:cNvGrpSpPr/>
            <p:nvPr/>
          </p:nvGrpSpPr>
          <p:grpSpPr>
            <a:xfrm>
              <a:off x="5142975" y="2538266"/>
              <a:ext cx="1777300" cy="1208491"/>
              <a:chOff x="3995775" y="2963766"/>
              <a:chExt cx="1777300" cy="1208491"/>
            </a:xfrm>
          </p:grpSpPr>
          <p:grpSp>
            <p:nvGrpSpPr>
              <p:cNvPr id="4383" name="Google Shape;4383;p192"/>
              <p:cNvGrpSpPr/>
              <p:nvPr/>
            </p:nvGrpSpPr>
            <p:grpSpPr>
              <a:xfrm>
                <a:off x="3995775" y="2963766"/>
                <a:ext cx="1743000" cy="1208491"/>
                <a:chOff x="3995775" y="2963613"/>
                <a:chExt cx="1743000" cy="1130488"/>
              </a:xfrm>
            </p:grpSpPr>
            <p:grpSp>
              <p:nvGrpSpPr>
                <p:cNvPr id="4384" name="Google Shape;4384;p192"/>
                <p:cNvGrpSpPr/>
                <p:nvPr/>
              </p:nvGrpSpPr>
              <p:grpSpPr>
                <a:xfrm>
                  <a:off x="3995775" y="2995400"/>
                  <a:ext cx="1743000" cy="1098700"/>
                  <a:chOff x="3700500" y="2705075"/>
                  <a:chExt cx="1743000" cy="1098700"/>
                </a:xfrm>
              </p:grpSpPr>
              <p:sp>
                <p:nvSpPr>
                  <p:cNvPr id="4385" name="Google Shape;4385;p192"/>
                  <p:cNvSpPr/>
                  <p:nvPr/>
                </p:nvSpPr>
                <p:spPr>
                  <a:xfrm>
                    <a:off x="3700500" y="2705075"/>
                    <a:ext cx="1743000" cy="10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92"/>
                  <p:cNvSpPr/>
                  <p:nvPr/>
                </p:nvSpPr>
                <p:spPr>
                  <a:xfrm>
                    <a:off x="3735300" y="3546063"/>
                    <a:ext cx="1673400" cy="220200"/>
                  </a:xfrm>
                  <a:prstGeom prst="roundRect">
                    <a:avLst>
                      <a:gd fmla="val 50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92"/>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Swipe to accept &gt;&gt;&gt;</a:t>
                    </a:r>
                    <a:endParaRPr sz="900"/>
                  </a:p>
                </p:txBody>
              </p:sp>
            </p:grpSp>
            <p:grpSp>
              <p:nvGrpSpPr>
                <p:cNvPr id="4388" name="Google Shape;4388;p192"/>
                <p:cNvGrpSpPr/>
                <p:nvPr/>
              </p:nvGrpSpPr>
              <p:grpSpPr>
                <a:xfrm>
                  <a:off x="3995775" y="2996050"/>
                  <a:ext cx="794400" cy="721500"/>
                  <a:chOff x="5600925" y="2510125"/>
                  <a:chExt cx="794400" cy="721500"/>
                </a:xfrm>
              </p:grpSpPr>
              <p:sp>
                <p:nvSpPr>
                  <p:cNvPr id="4389" name="Google Shape;4389;p192"/>
                  <p:cNvSpPr/>
                  <p:nvPr/>
                </p:nvSpPr>
                <p:spPr>
                  <a:xfrm>
                    <a:off x="5600925" y="2510125"/>
                    <a:ext cx="794400" cy="72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92"/>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4391" name="Google Shape;4391;p192"/>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4392" name="Google Shape;4392;p192"/>
              <p:cNvGrpSpPr/>
              <p:nvPr/>
            </p:nvGrpSpPr>
            <p:grpSpPr>
              <a:xfrm>
                <a:off x="4751325" y="2975250"/>
                <a:ext cx="1021750" cy="888781"/>
                <a:chOff x="4751325" y="2975250"/>
                <a:chExt cx="1021750" cy="888781"/>
              </a:xfrm>
            </p:grpSpPr>
            <p:pic>
              <p:nvPicPr>
                <p:cNvPr id="4393" name="Google Shape;4393;p192"/>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4394" name="Google Shape;4394;p192"/>
                <p:cNvGrpSpPr/>
                <p:nvPr/>
              </p:nvGrpSpPr>
              <p:grpSpPr>
                <a:xfrm>
                  <a:off x="4751325" y="2975250"/>
                  <a:ext cx="1021750" cy="888781"/>
                  <a:chOff x="4751325" y="2975250"/>
                  <a:chExt cx="1021750" cy="888781"/>
                </a:xfrm>
              </p:grpSpPr>
              <p:sp>
                <p:nvSpPr>
                  <p:cNvPr id="4395" name="Google Shape;4395;p192"/>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4396" name="Google Shape;4396;p192"/>
                  <p:cNvSpPr/>
                  <p:nvPr/>
                </p:nvSpPr>
                <p:spPr>
                  <a:xfrm>
                    <a:off x="4854225" y="3736519"/>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92"/>
                  <p:cNvSpPr/>
                  <p:nvPr/>
                </p:nvSpPr>
                <p:spPr>
                  <a:xfrm>
                    <a:off x="5029950"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92"/>
                  <p:cNvSpPr/>
                  <p:nvPr/>
                </p:nvSpPr>
                <p:spPr>
                  <a:xfrm>
                    <a:off x="5205675"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92"/>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400" name="Google Shape;4400;p192"/>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4401" name="Google Shape;4401;p192"/>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4402" name="Google Shape;4402;p192"/>
          <p:cNvSpPr/>
          <p:nvPr/>
        </p:nvSpPr>
        <p:spPr>
          <a:xfrm>
            <a:off x="4277900" y="975863"/>
            <a:ext cx="1228800" cy="1152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As you may remember you can click on a job to view more details. You can also accept it by swiping the bar from left to right. Give it a try.</a:t>
            </a:r>
            <a:endParaRPr sz="8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6" name="Shape 4406"/>
        <p:cNvGrpSpPr/>
        <p:nvPr/>
      </p:nvGrpSpPr>
      <p:grpSpPr>
        <a:xfrm>
          <a:off x="0" y="0"/>
          <a:ext cx="0" cy="0"/>
          <a:chOff x="0" y="0"/>
          <a:chExt cx="0" cy="0"/>
        </a:xfrm>
      </p:grpSpPr>
      <p:pic>
        <p:nvPicPr>
          <p:cNvPr id="4407" name="Google Shape;4407;p19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08" name="Google Shape;4408;p193"/>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409" name="Google Shape;4409;p193"/>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Animation showing it was accepted</a:t>
            </a:r>
            <a:endParaRPr sz="900"/>
          </a:p>
        </p:txBody>
      </p:sp>
      <p:pic>
        <p:nvPicPr>
          <p:cNvPr id="4410" name="Google Shape;4410;p193"/>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grpSp>
        <p:nvGrpSpPr>
          <p:cNvPr id="4411" name="Google Shape;4411;p193"/>
          <p:cNvGrpSpPr/>
          <p:nvPr/>
        </p:nvGrpSpPr>
        <p:grpSpPr>
          <a:xfrm>
            <a:off x="3610800" y="463475"/>
            <a:ext cx="1922400" cy="512400"/>
            <a:chOff x="3610800" y="463475"/>
            <a:chExt cx="1922400" cy="512400"/>
          </a:xfrm>
        </p:grpSpPr>
        <p:sp>
          <p:nvSpPr>
            <p:cNvPr id="4412" name="Google Shape;4412;p193"/>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413" name="Google Shape;4413;p193"/>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4" name="Google Shape;4414;p193"/>
            <p:cNvGrpSpPr/>
            <p:nvPr/>
          </p:nvGrpSpPr>
          <p:grpSpPr>
            <a:xfrm>
              <a:off x="3610800" y="463475"/>
              <a:ext cx="1922400" cy="201600"/>
              <a:chOff x="3610800" y="358700"/>
              <a:chExt cx="1922400" cy="201600"/>
            </a:xfrm>
          </p:grpSpPr>
          <p:sp>
            <p:nvSpPr>
              <p:cNvPr id="4415" name="Google Shape;4415;p193"/>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416" name="Google Shape;4416;p193"/>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417" name="Google Shape;4417;p193"/>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4418" name="Google Shape;4418;p193"/>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9" name="Google Shape;4419;p193"/>
          <p:cNvGrpSpPr/>
          <p:nvPr/>
        </p:nvGrpSpPr>
        <p:grpSpPr>
          <a:xfrm>
            <a:off x="5259500" y="4008775"/>
            <a:ext cx="247200" cy="247200"/>
            <a:chOff x="2046575" y="3120725"/>
            <a:chExt cx="247200" cy="247200"/>
          </a:xfrm>
        </p:grpSpPr>
        <p:sp>
          <p:nvSpPr>
            <p:cNvPr id="4420" name="Google Shape;4420;p193"/>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1" name="Google Shape;4421;p193"/>
            <p:cNvPicPr preferRelativeResize="0"/>
            <p:nvPr/>
          </p:nvPicPr>
          <p:blipFill>
            <a:blip r:embed="rId5">
              <a:alphaModFix/>
            </a:blip>
            <a:stretch>
              <a:fillRect/>
            </a:stretch>
          </p:blipFill>
          <p:spPr>
            <a:xfrm>
              <a:off x="2094775" y="3167250"/>
              <a:ext cx="150800" cy="154143"/>
            </a:xfrm>
            <a:prstGeom prst="rect">
              <a:avLst/>
            </a:prstGeom>
            <a:noFill/>
            <a:ln>
              <a:noFill/>
            </a:ln>
          </p:spPr>
        </p:pic>
      </p:grpSp>
      <p:grpSp>
        <p:nvGrpSpPr>
          <p:cNvPr id="4422" name="Google Shape;4422;p193"/>
          <p:cNvGrpSpPr/>
          <p:nvPr/>
        </p:nvGrpSpPr>
        <p:grpSpPr>
          <a:xfrm>
            <a:off x="3596550" y="4284550"/>
            <a:ext cx="1950900" cy="360000"/>
            <a:chOff x="3596550" y="4284550"/>
            <a:chExt cx="1950900" cy="360000"/>
          </a:xfrm>
        </p:grpSpPr>
        <p:sp>
          <p:nvSpPr>
            <p:cNvPr id="4423" name="Google Shape;4423;p19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4" name="Google Shape;4424;p193"/>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425" name="Google Shape;4425;p193"/>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426" name="Google Shape;4426;p193"/>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427" name="Google Shape;4427;p193"/>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428" name="Google Shape;4428;p193"/>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429" name="Google Shape;4429;p193"/>
          <p:cNvPicPr preferRelativeResize="0"/>
          <p:nvPr/>
        </p:nvPicPr>
        <p:blipFill>
          <a:blip r:embed="rId11">
            <a:alphaModFix/>
          </a:blip>
          <a:stretch>
            <a:fillRect/>
          </a:stretch>
        </p:blipFill>
        <p:spPr>
          <a:xfrm>
            <a:off x="4896075" y="2595588"/>
            <a:ext cx="164450" cy="266675"/>
          </a:xfrm>
          <a:prstGeom prst="rect">
            <a:avLst/>
          </a:prstGeom>
          <a:noFill/>
          <a:ln>
            <a:noFill/>
          </a:ln>
        </p:spPr>
      </p:pic>
      <p:sp>
        <p:nvSpPr>
          <p:cNvPr id="4430" name="Google Shape;4430;p193"/>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4431" name="Google Shape;4431;p193"/>
          <p:cNvPicPr preferRelativeResize="0"/>
          <p:nvPr/>
        </p:nvPicPr>
        <p:blipFill>
          <a:blip r:embed="rId11">
            <a:alphaModFix/>
          </a:blip>
          <a:stretch>
            <a:fillRect/>
          </a:stretch>
        </p:blipFill>
        <p:spPr>
          <a:xfrm>
            <a:off x="4542150" y="2925913"/>
            <a:ext cx="164450" cy="266675"/>
          </a:xfrm>
          <a:prstGeom prst="rect">
            <a:avLst/>
          </a:prstGeom>
          <a:noFill/>
          <a:ln>
            <a:noFill/>
          </a:ln>
        </p:spPr>
      </p:pic>
      <p:sp>
        <p:nvSpPr>
          <p:cNvPr id="4432" name="Google Shape;4432;p193"/>
          <p:cNvSpPr/>
          <p:nvPr/>
        </p:nvSpPr>
        <p:spPr>
          <a:xfrm>
            <a:off x="359655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93"/>
          <p:cNvSpPr/>
          <p:nvPr/>
        </p:nvSpPr>
        <p:spPr>
          <a:xfrm>
            <a:off x="1894313" y="308845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93"/>
          <p:cNvSpPr/>
          <p:nvPr/>
        </p:nvSpPr>
        <p:spPr>
          <a:xfrm>
            <a:off x="2318725" y="2665450"/>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93"/>
          <p:cNvSpPr/>
          <p:nvPr/>
        </p:nvSpPr>
        <p:spPr>
          <a:xfrm>
            <a:off x="3924650" y="1099790"/>
            <a:ext cx="1468200" cy="1371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After accepting a shift, you’ll notice that other shifts disappear that are at or around the same time as the accepted shift. This is so you can keep your calendar clean</a:t>
            </a:r>
            <a:endParaRPr sz="800"/>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pic>
        <p:nvPicPr>
          <p:cNvPr id="4440" name="Google Shape;4440;p19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41" name="Google Shape;4441;p194"/>
          <p:cNvSpPr txBox="1"/>
          <p:nvPr/>
        </p:nvSpPr>
        <p:spPr>
          <a:xfrm>
            <a:off x="248525" y="142700"/>
            <a:ext cx="16458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screen #1 </a:t>
            </a:r>
            <a:endParaRPr/>
          </a:p>
          <a:p>
            <a:pPr indent="0" lvl="0" marL="0" rtl="0" algn="l">
              <a:spcBef>
                <a:spcPts val="0"/>
              </a:spcBef>
              <a:spcAft>
                <a:spcPts val="0"/>
              </a:spcAft>
              <a:buNone/>
            </a:pPr>
            <a:r>
              <a:rPr lang="en"/>
              <a:t>THT Agreement</a:t>
            </a:r>
            <a:endParaRPr/>
          </a:p>
        </p:txBody>
      </p:sp>
      <p:sp>
        <p:nvSpPr>
          <p:cNvPr id="4442" name="Google Shape;4442;p194"/>
          <p:cNvSpPr txBox="1"/>
          <p:nvPr/>
        </p:nvSpPr>
        <p:spPr>
          <a:xfrm>
            <a:off x="231725" y="1410850"/>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Animation showing it was accepted</a:t>
            </a:r>
            <a:endParaRPr sz="900"/>
          </a:p>
        </p:txBody>
      </p:sp>
      <p:pic>
        <p:nvPicPr>
          <p:cNvPr id="4443" name="Google Shape;4443;p194"/>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grpSp>
        <p:nvGrpSpPr>
          <p:cNvPr id="4444" name="Google Shape;4444;p194"/>
          <p:cNvGrpSpPr/>
          <p:nvPr/>
        </p:nvGrpSpPr>
        <p:grpSpPr>
          <a:xfrm>
            <a:off x="3610800" y="463475"/>
            <a:ext cx="1922400" cy="512400"/>
            <a:chOff x="3610800" y="463475"/>
            <a:chExt cx="1922400" cy="512400"/>
          </a:xfrm>
        </p:grpSpPr>
        <p:sp>
          <p:nvSpPr>
            <p:cNvPr id="4445" name="Google Shape;4445;p194"/>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446" name="Google Shape;4446;p194"/>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194"/>
            <p:cNvGrpSpPr/>
            <p:nvPr/>
          </p:nvGrpSpPr>
          <p:grpSpPr>
            <a:xfrm>
              <a:off x="3610800" y="463475"/>
              <a:ext cx="1922400" cy="201600"/>
              <a:chOff x="3610800" y="358700"/>
              <a:chExt cx="1922400" cy="201600"/>
            </a:xfrm>
          </p:grpSpPr>
          <p:sp>
            <p:nvSpPr>
              <p:cNvPr id="4448" name="Google Shape;4448;p194"/>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449" name="Google Shape;4449;p194"/>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450" name="Google Shape;4450;p194"/>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4451" name="Google Shape;4451;p194"/>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194"/>
          <p:cNvGrpSpPr/>
          <p:nvPr/>
        </p:nvGrpSpPr>
        <p:grpSpPr>
          <a:xfrm>
            <a:off x="3596550" y="4284550"/>
            <a:ext cx="1950900" cy="360000"/>
            <a:chOff x="3596550" y="4284550"/>
            <a:chExt cx="1950900" cy="360000"/>
          </a:xfrm>
        </p:grpSpPr>
        <p:sp>
          <p:nvSpPr>
            <p:cNvPr id="4453" name="Google Shape;4453;p1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4" name="Google Shape;4454;p194"/>
            <p:cNvPicPr preferRelativeResize="0"/>
            <p:nvPr/>
          </p:nvPicPr>
          <p:blipFill>
            <a:blip r:embed="rId5">
              <a:alphaModFix/>
            </a:blip>
            <a:stretch>
              <a:fillRect/>
            </a:stretch>
          </p:blipFill>
          <p:spPr>
            <a:xfrm flipH="1">
              <a:off x="3707750" y="4357425"/>
              <a:ext cx="210300" cy="210300"/>
            </a:xfrm>
            <a:prstGeom prst="rect">
              <a:avLst/>
            </a:prstGeom>
            <a:noFill/>
            <a:ln>
              <a:noFill/>
            </a:ln>
          </p:spPr>
        </p:pic>
        <p:pic>
          <p:nvPicPr>
            <p:cNvPr id="4455" name="Google Shape;4455;p19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4456" name="Google Shape;4456;p194"/>
            <p:cNvPicPr preferRelativeResize="0"/>
            <p:nvPr/>
          </p:nvPicPr>
          <p:blipFill>
            <a:blip r:embed="rId7">
              <a:alphaModFix/>
            </a:blip>
            <a:stretch>
              <a:fillRect/>
            </a:stretch>
          </p:blipFill>
          <p:spPr>
            <a:xfrm>
              <a:off x="4067375" y="4357433"/>
              <a:ext cx="210300" cy="214994"/>
            </a:xfrm>
            <a:prstGeom prst="rect">
              <a:avLst/>
            </a:prstGeom>
            <a:noFill/>
            <a:ln>
              <a:noFill/>
            </a:ln>
          </p:spPr>
        </p:pic>
        <p:pic>
          <p:nvPicPr>
            <p:cNvPr id="4457" name="Google Shape;4457;p194"/>
            <p:cNvPicPr preferRelativeResize="0"/>
            <p:nvPr/>
          </p:nvPicPr>
          <p:blipFill>
            <a:blip r:embed="rId8">
              <a:alphaModFix/>
            </a:blip>
            <a:stretch>
              <a:fillRect/>
            </a:stretch>
          </p:blipFill>
          <p:spPr>
            <a:xfrm>
              <a:off x="4822339" y="4357425"/>
              <a:ext cx="228975" cy="230175"/>
            </a:xfrm>
            <a:prstGeom prst="rect">
              <a:avLst/>
            </a:prstGeom>
            <a:noFill/>
            <a:ln>
              <a:noFill/>
            </a:ln>
          </p:spPr>
        </p:pic>
        <p:pic>
          <p:nvPicPr>
            <p:cNvPr id="4458" name="Google Shape;4458;p194"/>
            <p:cNvPicPr preferRelativeResize="0"/>
            <p:nvPr/>
          </p:nvPicPr>
          <p:blipFill>
            <a:blip r:embed="rId9">
              <a:alphaModFix/>
            </a:blip>
            <a:stretch>
              <a:fillRect/>
            </a:stretch>
          </p:blipFill>
          <p:spPr>
            <a:xfrm>
              <a:off x="4426998" y="4357427"/>
              <a:ext cx="228975" cy="228975"/>
            </a:xfrm>
            <a:prstGeom prst="rect">
              <a:avLst/>
            </a:prstGeom>
            <a:noFill/>
            <a:ln>
              <a:noFill/>
            </a:ln>
          </p:spPr>
        </p:pic>
      </p:grpSp>
      <p:pic>
        <p:nvPicPr>
          <p:cNvPr id="4459" name="Google Shape;4459;p194"/>
          <p:cNvPicPr preferRelativeResize="0"/>
          <p:nvPr/>
        </p:nvPicPr>
        <p:blipFill>
          <a:blip r:embed="rId10">
            <a:alphaModFix/>
          </a:blip>
          <a:stretch>
            <a:fillRect/>
          </a:stretch>
        </p:blipFill>
        <p:spPr>
          <a:xfrm>
            <a:off x="4896075" y="2595588"/>
            <a:ext cx="164450" cy="266675"/>
          </a:xfrm>
          <a:prstGeom prst="rect">
            <a:avLst/>
          </a:prstGeom>
          <a:noFill/>
          <a:ln>
            <a:noFill/>
          </a:ln>
        </p:spPr>
      </p:pic>
      <p:sp>
        <p:nvSpPr>
          <p:cNvPr id="4460" name="Google Shape;4460;p194"/>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pic>
        <p:nvPicPr>
          <p:cNvPr id="4461" name="Google Shape;4461;p194"/>
          <p:cNvPicPr preferRelativeResize="0"/>
          <p:nvPr/>
        </p:nvPicPr>
        <p:blipFill>
          <a:blip r:embed="rId10">
            <a:alphaModFix/>
          </a:blip>
          <a:stretch>
            <a:fillRect/>
          </a:stretch>
        </p:blipFill>
        <p:spPr>
          <a:xfrm>
            <a:off x="4542150" y="2925913"/>
            <a:ext cx="164450" cy="266675"/>
          </a:xfrm>
          <a:prstGeom prst="rect">
            <a:avLst/>
          </a:prstGeom>
          <a:noFill/>
          <a:ln>
            <a:noFill/>
          </a:ln>
        </p:spPr>
      </p:pic>
      <p:sp>
        <p:nvSpPr>
          <p:cNvPr id="4462" name="Google Shape;4462;p194"/>
          <p:cNvSpPr/>
          <p:nvPr/>
        </p:nvSpPr>
        <p:spPr>
          <a:xfrm>
            <a:off x="359655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94"/>
          <p:cNvSpPr/>
          <p:nvPr/>
        </p:nvSpPr>
        <p:spPr>
          <a:xfrm>
            <a:off x="1904313" y="308845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94"/>
          <p:cNvSpPr/>
          <p:nvPr/>
        </p:nvSpPr>
        <p:spPr>
          <a:xfrm>
            <a:off x="2318725" y="2665450"/>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194"/>
          <p:cNvGrpSpPr/>
          <p:nvPr/>
        </p:nvGrpSpPr>
        <p:grpSpPr>
          <a:xfrm>
            <a:off x="5259500" y="4008775"/>
            <a:ext cx="247200" cy="247200"/>
            <a:chOff x="2046575" y="3120725"/>
            <a:chExt cx="247200" cy="247200"/>
          </a:xfrm>
        </p:grpSpPr>
        <p:sp>
          <p:nvSpPr>
            <p:cNvPr id="4466" name="Google Shape;4466;p194"/>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7" name="Google Shape;4467;p194"/>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4468" name="Google Shape;4468;p194"/>
          <p:cNvSpPr/>
          <p:nvPr/>
        </p:nvSpPr>
        <p:spPr>
          <a:xfrm flipH="1">
            <a:off x="4017075" y="3251944"/>
            <a:ext cx="1468200" cy="558300"/>
          </a:xfrm>
          <a:prstGeom prst="wedgeRoundRectCallout">
            <a:avLst>
              <a:gd fmla="val -36291" name="adj1"/>
              <a:gd fmla="val 7970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There is also a list view for shifts, check it out!</a:t>
            </a:r>
            <a:endParaRPr sz="8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pic>
        <p:nvPicPr>
          <p:cNvPr id="4473" name="Google Shape;4473;p195"/>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sp>
        <p:nvSpPr>
          <p:cNvPr id="4474" name="Google Shape;4474;p195"/>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jobs view</a:t>
            </a:r>
            <a:endParaRPr/>
          </a:p>
        </p:txBody>
      </p:sp>
      <p:sp>
        <p:nvSpPr>
          <p:cNvPr id="4475" name="Google Shape;4475;p195"/>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cxnSp>
        <p:nvCxnSpPr>
          <p:cNvPr id="4476" name="Google Shape;4476;p195"/>
          <p:cNvCxnSpPr>
            <a:stCxn id="4477" idx="0"/>
            <a:endCxn id="4477" idx="2"/>
          </p:cNvCxnSpPr>
          <p:nvPr/>
        </p:nvCxnSpPr>
        <p:spPr>
          <a:xfrm>
            <a:off x="5241775" y="4114050"/>
            <a:ext cx="0" cy="120300"/>
          </a:xfrm>
          <a:prstGeom prst="straightConnector1">
            <a:avLst/>
          </a:prstGeom>
          <a:noFill/>
          <a:ln cap="flat" cmpd="sng" w="19050">
            <a:solidFill>
              <a:schemeClr val="dk2"/>
            </a:solidFill>
            <a:prstDash val="solid"/>
            <a:round/>
            <a:headEnd len="med" w="med" type="none"/>
            <a:tailEnd len="med" w="med" type="none"/>
          </a:ln>
        </p:spPr>
      </p:cxnSp>
      <p:grpSp>
        <p:nvGrpSpPr>
          <p:cNvPr id="4478" name="Google Shape;4478;p195"/>
          <p:cNvGrpSpPr/>
          <p:nvPr/>
        </p:nvGrpSpPr>
        <p:grpSpPr>
          <a:xfrm>
            <a:off x="3579400" y="998312"/>
            <a:ext cx="1952700" cy="247150"/>
            <a:chOff x="3551800" y="1207175"/>
            <a:chExt cx="1952700" cy="247150"/>
          </a:xfrm>
        </p:grpSpPr>
        <p:sp>
          <p:nvSpPr>
            <p:cNvPr id="4479" name="Google Shape;4479;p195"/>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95"/>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4481" name="Google Shape;4481;p195"/>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4482" name="Google Shape;4482;p195"/>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grpSp>
        <p:nvGrpSpPr>
          <p:cNvPr id="4483" name="Google Shape;4483;p195"/>
          <p:cNvGrpSpPr/>
          <p:nvPr/>
        </p:nvGrpSpPr>
        <p:grpSpPr>
          <a:xfrm>
            <a:off x="3595638" y="2988863"/>
            <a:ext cx="1952700" cy="1405413"/>
            <a:chOff x="3617775" y="2691438"/>
            <a:chExt cx="1952700" cy="1405413"/>
          </a:xfrm>
        </p:grpSpPr>
        <p:grpSp>
          <p:nvGrpSpPr>
            <p:cNvPr id="4484" name="Google Shape;4484;p195"/>
            <p:cNvGrpSpPr/>
            <p:nvPr/>
          </p:nvGrpSpPr>
          <p:grpSpPr>
            <a:xfrm>
              <a:off x="3617775" y="2691438"/>
              <a:ext cx="1952700" cy="1405413"/>
              <a:chOff x="3595650" y="1403475"/>
              <a:chExt cx="1952700" cy="1405413"/>
            </a:xfrm>
          </p:grpSpPr>
          <p:sp>
            <p:nvSpPr>
              <p:cNvPr id="4485" name="Google Shape;4485;p19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9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487" name="Google Shape;4487;p195"/>
              <p:cNvGrpSpPr/>
              <p:nvPr/>
            </p:nvGrpSpPr>
            <p:grpSpPr>
              <a:xfrm>
                <a:off x="3595650" y="2285413"/>
                <a:ext cx="1952700" cy="523475"/>
                <a:chOff x="3595650" y="2339550"/>
                <a:chExt cx="1952700" cy="523475"/>
              </a:xfrm>
            </p:grpSpPr>
            <p:sp>
              <p:nvSpPr>
                <p:cNvPr id="4488" name="Google Shape;4488;p19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9" name="Google Shape;4489;p195"/>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4490" name="Google Shape;4490;p195"/>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4491" name="Google Shape;4491;p195"/>
                <p:cNvSpPr/>
                <p:nvPr/>
              </p:nvSpPr>
              <p:spPr>
                <a:xfrm>
                  <a:off x="4911025" y="26882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95"/>
                <p:cNvSpPr/>
                <p:nvPr/>
              </p:nvSpPr>
              <p:spPr>
                <a:xfrm>
                  <a:off x="50385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95"/>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4494" name="Google Shape;4494;p19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495" name="Google Shape;4495;p195"/>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496" name="Google Shape;4496;p195"/>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4497" name="Google Shape;4497;p195"/>
            <p:cNvSpPr/>
            <p:nvPr/>
          </p:nvSpPr>
          <p:spPr>
            <a:xfrm>
              <a:off x="4604550" y="3429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4498" name="Google Shape;4498;p195"/>
          <p:cNvGrpSpPr/>
          <p:nvPr/>
        </p:nvGrpSpPr>
        <p:grpSpPr>
          <a:xfrm>
            <a:off x="3610800" y="463475"/>
            <a:ext cx="1922400" cy="512400"/>
            <a:chOff x="3610800" y="463475"/>
            <a:chExt cx="1922400" cy="512400"/>
          </a:xfrm>
        </p:grpSpPr>
        <p:sp>
          <p:nvSpPr>
            <p:cNvPr id="4499" name="Google Shape;4499;p195"/>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4500" name="Google Shape;4500;p195"/>
            <p:cNvSpPr/>
            <p:nvPr/>
          </p:nvSpPr>
          <p:spPr>
            <a:xfrm>
              <a:off x="4233300" y="805875"/>
              <a:ext cx="127800" cy="1275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1" name="Google Shape;4501;p195"/>
            <p:cNvGrpSpPr/>
            <p:nvPr/>
          </p:nvGrpSpPr>
          <p:grpSpPr>
            <a:xfrm>
              <a:off x="3610800" y="463475"/>
              <a:ext cx="1922400" cy="201600"/>
              <a:chOff x="3610800" y="358700"/>
              <a:chExt cx="1922400" cy="201600"/>
            </a:xfrm>
          </p:grpSpPr>
          <p:sp>
            <p:nvSpPr>
              <p:cNvPr id="4502" name="Google Shape;4502;p195"/>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4503" name="Google Shape;4503;p195"/>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4504" name="Google Shape;4504;p195"/>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grpSp>
        <p:nvGrpSpPr>
          <p:cNvPr id="4505" name="Google Shape;4505;p195"/>
          <p:cNvGrpSpPr/>
          <p:nvPr/>
        </p:nvGrpSpPr>
        <p:grpSpPr>
          <a:xfrm>
            <a:off x="3596550" y="4284550"/>
            <a:ext cx="1950900" cy="360000"/>
            <a:chOff x="3596550" y="4284550"/>
            <a:chExt cx="1950900" cy="360000"/>
          </a:xfrm>
        </p:grpSpPr>
        <p:sp>
          <p:nvSpPr>
            <p:cNvPr id="4506" name="Google Shape;4506;p19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7" name="Google Shape;4507;p195"/>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508" name="Google Shape;4508;p195"/>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509" name="Google Shape;4509;p195"/>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510" name="Google Shape;4510;p195"/>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511" name="Google Shape;4511;p195"/>
            <p:cNvPicPr preferRelativeResize="0"/>
            <p:nvPr/>
          </p:nvPicPr>
          <p:blipFill>
            <a:blip r:embed="rId10">
              <a:alphaModFix/>
            </a:blip>
            <a:stretch>
              <a:fillRect/>
            </a:stretch>
          </p:blipFill>
          <p:spPr>
            <a:xfrm>
              <a:off x="4426998" y="4357427"/>
              <a:ext cx="228975" cy="228975"/>
            </a:xfrm>
            <a:prstGeom prst="rect">
              <a:avLst/>
            </a:prstGeom>
            <a:noFill/>
            <a:ln>
              <a:noFill/>
            </a:ln>
          </p:spPr>
        </p:pic>
      </p:grpSp>
      <p:grpSp>
        <p:nvGrpSpPr>
          <p:cNvPr id="4512" name="Google Shape;4512;p195"/>
          <p:cNvGrpSpPr/>
          <p:nvPr/>
        </p:nvGrpSpPr>
        <p:grpSpPr>
          <a:xfrm>
            <a:off x="3595650" y="2696312"/>
            <a:ext cx="1952700" cy="247151"/>
            <a:chOff x="3595650" y="2696312"/>
            <a:chExt cx="1952700" cy="247151"/>
          </a:xfrm>
        </p:grpSpPr>
        <p:sp>
          <p:nvSpPr>
            <p:cNvPr id="4513" name="Google Shape;4513;p195"/>
            <p:cNvSpPr/>
            <p:nvPr/>
          </p:nvSpPr>
          <p:spPr>
            <a:xfrm>
              <a:off x="3595650" y="2772163"/>
              <a:ext cx="1952700" cy="1713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95"/>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4515" name="Google Shape;4515;p195"/>
            <p:cNvCxnSpPr/>
            <p:nvPr/>
          </p:nvCxnSpPr>
          <p:spPr>
            <a:xfrm flipH="1">
              <a:off x="5091900" y="2857613"/>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4516" name="Google Shape;4516;p195"/>
            <p:cNvCxnSpPr/>
            <p:nvPr/>
          </p:nvCxnSpPr>
          <p:spPr>
            <a:xfrm flipH="1">
              <a:off x="3752075" y="2856288"/>
              <a:ext cx="309300" cy="1200"/>
            </a:xfrm>
            <a:prstGeom prst="straightConnector1">
              <a:avLst/>
            </a:prstGeom>
            <a:noFill/>
            <a:ln cap="flat" cmpd="sng" w="9525">
              <a:solidFill>
                <a:schemeClr val="dk2"/>
              </a:solidFill>
              <a:prstDash val="solid"/>
              <a:round/>
              <a:headEnd len="med" w="med" type="none"/>
              <a:tailEnd len="med" w="med" type="none"/>
            </a:ln>
          </p:spPr>
        </p:cxnSp>
      </p:grpSp>
      <p:grpSp>
        <p:nvGrpSpPr>
          <p:cNvPr id="4517" name="Google Shape;4517;p195"/>
          <p:cNvGrpSpPr/>
          <p:nvPr/>
        </p:nvGrpSpPr>
        <p:grpSpPr>
          <a:xfrm>
            <a:off x="5241775" y="3987150"/>
            <a:ext cx="247200" cy="247200"/>
            <a:chOff x="6232800" y="1992025"/>
            <a:chExt cx="247200" cy="247200"/>
          </a:xfrm>
        </p:grpSpPr>
        <p:sp>
          <p:nvSpPr>
            <p:cNvPr id="4518" name="Google Shape;4518;p195"/>
            <p:cNvSpPr/>
            <p:nvPr/>
          </p:nvSpPr>
          <p:spPr>
            <a:xfrm>
              <a:off x="6232800" y="19920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9" name="Google Shape;4519;p195"/>
            <p:cNvPicPr preferRelativeResize="0"/>
            <p:nvPr/>
          </p:nvPicPr>
          <p:blipFill>
            <a:blip r:embed="rId11">
              <a:alphaModFix/>
            </a:blip>
            <a:stretch>
              <a:fillRect/>
            </a:stretch>
          </p:blipFill>
          <p:spPr>
            <a:xfrm>
              <a:off x="6281000" y="2039425"/>
              <a:ext cx="150800" cy="152400"/>
            </a:xfrm>
            <a:prstGeom prst="rect">
              <a:avLst/>
            </a:prstGeom>
            <a:noFill/>
            <a:ln>
              <a:noFill/>
            </a:ln>
          </p:spPr>
        </p:pic>
      </p:grpSp>
      <p:sp>
        <p:nvSpPr>
          <p:cNvPr id="4520" name="Google Shape;4520;p195"/>
          <p:cNvSpPr/>
          <p:nvPr/>
        </p:nvSpPr>
        <p:spPr>
          <a:xfrm>
            <a:off x="3596550" y="3311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1" name="Google Shape;4521;p195"/>
          <p:cNvGrpSpPr/>
          <p:nvPr/>
        </p:nvGrpSpPr>
        <p:grpSpPr>
          <a:xfrm>
            <a:off x="3580197" y="1245486"/>
            <a:ext cx="1968907" cy="1405413"/>
            <a:chOff x="3580197" y="1245486"/>
            <a:chExt cx="1968907" cy="1405413"/>
          </a:xfrm>
        </p:grpSpPr>
        <p:grpSp>
          <p:nvGrpSpPr>
            <p:cNvPr id="4522" name="Google Shape;4522;p195"/>
            <p:cNvGrpSpPr/>
            <p:nvPr/>
          </p:nvGrpSpPr>
          <p:grpSpPr>
            <a:xfrm>
              <a:off x="3580197" y="1245486"/>
              <a:ext cx="1968907" cy="1405413"/>
              <a:chOff x="3595650" y="1403475"/>
              <a:chExt cx="1952700" cy="1405413"/>
            </a:xfrm>
          </p:grpSpPr>
          <p:sp>
            <p:nvSpPr>
              <p:cNvPr id="4523" name="Google Shape;4523;p19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9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525" name="Google Shape;4525;p195"/>
              <p:cNvGrpSpPr/>
              <p:nvPr/>
            </p:nvGrpSpPr>
            <p:grpSpPr>
              <a:xfrm>
                <a:off x="3595650" y="2285413"/>
                <a:ext cx="1952700" cy="523475"/>
                <a:chOff x="3595650" y="2339550"/>
                <a:chExt cx="1952700" cy="523475"/>
              </a:xfrm>
            </p:grpSpPr>
            <p:sp>
              <p:nvSpPr>
                <p:cNvPr id="4526" name="Google Shape;4526;p19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7" name="Google Shape;4527;p195"/>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4528" name="Google Shape;4528;p195"/>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4529" name="Google Shape;4529;p195"/>
                <p:cNvSpPr/>
                <p:nvPr/>
              </p:nvSpPr>
              <p:spPr>
                <a:xfrm>
                  <a:off x="4911025" y="26882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95"/>
                <p:cNvSpPr/>
                <p:nvPr/>
              </p:nvSpPr>
              <p:spPr>
                <a:xfrm>
                  <a:off x="50385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95"/>
                <p:cNvSpPr/>
                <p:nvPr/>
              </p:nvSpPr>
              <p:spPr>
                <a:xfrm>
                  <a:off x="51644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95"/>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4533" name="Google Shape;4533;p19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534" name="Google Shape;4534;p195"/>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535" name="Google Shape;4535;p195"/>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4536" name="Google Shape;4536;p195"/>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sp>
        <p:nvSpPr>
          <p:cNvPr id="4537" name="Google Shape;4537;p195"/>
          <p:cNvSpPr/>
          <p:nvPr/>
        </p:nvSpPr>
        <p:spPr>
          <a:xfrm>
            <a:off x="3960000" y="379200"/>
            <a:ext cx="1550400" cy="105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You can also view and accept jobs here as well. To accept a job simply swipe it right. Click on a job to see more details</a:t>
            </a:r>
            <a:endParaRPr sz="8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pic>
        <p:nvPicPr>
          <p:cNvPr id="4542" name="Google Shape;4542;p19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543" name="Google Shape;4543;p196"/>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4544" name="Google Shape;4544;p196"/>
          <p:cNvSpPr txBox="1"/>
          <p:nvPr/>
        </p:nvSpPr>
        <p:spPr>
          <a:xfrm>
            <a:off x="300850" y="1474125"/>
            <a:ext cx="12504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what happens when a team member clicks on shift in the map view to see full details.</a:t>
            </a:r>
            <a:endParaRPr sz="900"/>
          </a:p>
        </p:txBody>
      </p:sp>
      <p:sp>
        <p:nvSpPr>
          <p:cNvPr id="4545" name="Google Shape;4545;p19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4546" name="Google Shape;4546;p196"/>
          <p:cNvGrpSpPr/>
          <p:nvPr/>
        </p:nvGrpSpPr>
        <p:grpSpPr>
          <a:xfrm>
            <a:off x="3586200" y="2998825"/>
            <a:ext cx="1950900" cy="320100"/>
            <a:chOff x="3586200" y="3404100"/>
            <a:chExt cx="1950900" cy="320100"/>
          </a:xfrm>
        </p:grpSpPr>
        <p:sp>
          <p:nvSpPr>
            <p:cNvPr id="4547" name="Google Shape;4547;p19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548" name="Google Shape;4548;p19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196"/>
          <p:cNvGrpSpPr/>
          <p:nvPr/>
        </p:nvGrpSpPr>
        <p:grpSpPr>
          <a:xfrm>
            <a:off x="3596550" y="4284550"/>
            <a:ext cx="1950900" cy="360000"/>
            <a:chOff x="3596550" y="4284550"/>
            <a:chExt cx="1950900" cy="360000"/>
          </a:xfrm>
        </p:grpSpPr>
        <p:sp>
          <p:nvSpPr>
            <p:cNvPr id="4550" name="Google Shape;4550;p19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1" name="Google Shape;4551;p19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552" name="Google Shape;4552;p19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553" name="Google Shape;4553;p19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554" name="Google Shape;4554;p19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555" name="Google Shape;4555;p19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556" name="Google Shape;4556;p196"/>
          <p:cNvGrpSpPr/>
          <p:nvPr/>
        </p:nvGrpSpPr>
        <p:grpSpPr>
          <a:xfrm>
            <a:off x="3595650" y="477875"/>
            <a:ext cx="1952700" cy="1405413"/>
            <a:chOff x="3595650" y="477875"/>
            <a:chExt cx="1952700" cy="1405413"/>
          </a:xfrm>
        </p:grpSpPr>
        <p:grpSp>
          <p:nvGrpSpPr>
            <p:cNvPr id="4557" name="Google Shape;4557;p196"/>
            <p:cNvGrpSpPr/>
            <p:nvPr/>
          </p:nvGrpSpPr>
          <p:grpSpPr>
            <a:xfrm>
              <a:off x="3595650" y="477875"/>
              <a:ext cx="1952700" cy="1405413"/>
              <a:chOff x="3595650" y="1403475"/>
              <a:chExt cx="1952700" cy="1405413"/>
            </a:xfrm>
          </p:grpSpPr>
          <p:sp>
            <p:nvSpPr>
              <p:cNvPr id="4558" name="Google Shape;4558;p19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9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560" name="Google Shape;4560;p196"/>
              <p:cNvGrpSpPr/>
              <p:nvPr/>
            </p:nvGrpSpPr>
            <p:grpSpPr>
              <a:xfrm>
                <a:off x="3595650" y="2323188"/>
                <a:ext cx="1952700" cy="485700"/>
                <a:chOff x="3595650" y="2377325"/>
                <a:chExt cx="1952700" cy="485700"/>
              </a:xfrm>
            </p:grpSpPr>
            <p:sp>
              <p:nvSpPr>
                <p:cNvPr id="4561" name="Google Shape;4561;p19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2" name="Google Shape;4562;p19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4563" name="Google Shape;4563;p19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9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9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6" name="Google Shape;4566;p19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567" name="Google Shape;4567;p19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4568" name="Google Shape;4568;p19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4569" name="Google Shape;4569;p19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4570" name="Google Shape;4570;p19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4571" name="Google Shape;4571;p196"/>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572" name="Google Shape;4572;p196"/>
          <p:cNvSpPr/>
          <p:nvPr/>
        </p:nvSpPr>
        <p:spPr>
          <a:xfrm>
            <a:off x="3596550" y="36683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96"/>
          <p:cNvSpPr/>
          <p:nvPr/>
        </p:nvSpPr>
        <p:spPr>
          <a:xfrm>
            <a:off x="3796800" y="1410850"/>
            <a:ext cx="1550400" cy="566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is the inside of an accepted shift.</a:t>
            </a:r>
            <a:endParaRPr sz="8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7" name="Shape 4577"/>
        <p:cNvGrpSpPr/>
        <p:nvPr/>
      </p:nvGrpSpPr>
      <p:grpSpPr>
        <a:xfrm>
          <a:off x="0" y="0"/>
          <a:ext cx="0" cy="0"/>
          <a:chOff x="0" y="0"/>
          <a:chExt cx="0" cy="0"/>
        </a:xfrm>
      </p:grpSpPr>
      <p:pic>
        <p:nvPicPr>
          <p:cNvPr id="4578" name="Google Shape;4578;p19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579" name="Google Shape;4579;p197"/>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4580" name="Google Shape;4580;p197"/>
          <p:cNvSpPr txBox="1"/>
          <p:nvPr/>
        </p:nvSpPr>
        <p:spPr>
          <a:xfrm>
            <a:off x="300850" y="1474125"/>
            <a:ext cx="12504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resources button throb to indicate to click</a:t>
            </a:r>
            <a:endParaRPr sz="900"/>
          </a:p>
        </p:txBody>
      </p:sp>
      <p:sp>
        <p:nvSpPr>
          <p:cNvPr id="4581" name="Google Shape;4581;p19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4582" name="Google Shape;4582;p197"/>
          <p:cNvGrpSpPr/>
          <p:nvPr/>
        </p:nvGrpSpPr>
        <p:grpSpPr>
          <a:xfrm>
            <a:off x="3586200" y="2998825"/>
            <a:ext cx="1950900" cy="320100"/>
            <a:chOff x="3586200" y="3404100"/>
            <a:chExt cx="1950900" cy="320100"/>
          </a:xfrm>
        </p:grpSpPr>
        <p:sp>
          <p:nvSpPr>
            <p:cNvPr id="4583" name="Google Shape;4583;p19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584" name="Google Shape;4584;p19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197"/>
          <p:cNvGrpSpPr/>
          <p:nvPr/>
        </p:nvGrpSpPr>
        <p:grpSpPr>
          <a:xfrm>
            <a:off x="3596550" y="4284550"/>
            <a:ext cx="1950900" cy="360000"/>
            <a:chOff x="3596550" y="4284550"/>
            <a:chExt cx="1950900" cy="360000"/>
          </a:xfrm>
        </p:grpSpPr>
        <p:sp>
          <p:nvSpPr>
            <p:cNvPr id="4586" name="Google Shape;4586;p19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7" name="Google Shape;4587;p19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588" name="Google Shape;4588;p19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589" name="Google Shape;4589;p19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590" name="Google Shape;4590;p19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591" name="Google Shape;4591;p19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592" name="Google Shape;4592;p197"/>
          <p:cNvGrpSpPr/>
          <p:nvPr/>
        </p:nvGrpSpPr>
        <p:grpSpPr>
          <a:xfrm>
            <a:off x="3595650" y="477875"/>
            <a:ext cx="1952700" cy="1405413"/>
            <a:chOff x="3595650" y="477875"/>
            <a:chExt cx="1952700" cy="1405413"/>
          </a:xfrm>
        </p:grpSpPr>
        <p:grpSp>
          <p:nvGrpSpPr>
            <p:cNvPr id="4593" name="Google Shape;4593;p197"/>
            <p:cNvGrpSpPr/>
            <p:nvPr/>
          </p:nvGrpSpPr>
          <p:grpSpPr>
            <a:xfrm>
              <a:off x="3595650" y="477875"/>
              <a:ext cx="1952700" cy="1405413"/>
              <a:chOff x="3595650" y="1403475"/>
              <a:chExt cx="1952700" cy="1405413"/>
            </a:xfrm>
          </p:grpSpPr>
          <p:sp>
            <p:nvSpPr>
              <p:cNvPr id="4594" name="Google Shape;4594;p19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9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596" name="Google Shape;4596;p197"/>
              <p:cNvGrpSpPr/>
              <p:nvPr/>
            </p:nvGrpSpPr>
            <p:grpSpPr>
              <a:xfrm>
                <a:off x="3595650" y="2323188"/>
                <a:ext cx="1952700" cy="485700"/>
                <a:chOff x="3595650" y="2377325"/>
                <a:chExt cx="1952700" cy="485700"/>
              </a:xfrm>
            </p:grpSpPr>
            <p:sp>
              <p:nvSpPr>
                <p:cNvPr id="4597" name="Google Shape;4597;p19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8" name="Google Shape;4598;p19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4599" name="Google Shape;4599;p19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9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9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19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603" name="Google Shape;4603;p19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4604" name="Google Shape;4604;p19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4605" name="Google Shape;4605;p19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4606" name="Google Shape;4606;p19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4607" name="Google Shape;4607;p197"/>
          <p:cNvSpPr/>
          <p:nvPr/>
        </p:nvSpPr>
        <p:spPr>
          <a:xfrm>
            <a:off x="358620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97"/>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609" name="Google Shape;4609;p197"/>
          <p:cNvSpPr/>
          <p:nvPr/>
        </p:nvSpPr>
        <p:spPr>
          <a:xfrm>
            <a:off x="3834125" y="1730325"/>
            <a:ext cx="1550400" cy="86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Feel free to browse around at some point, but for now </a:t>
            </a:r>
            <a:r>
              <a:rPr lang="en" sz="800"/>
              <a:t>let's</a:t>
            </a:r>
            <a:r>
              <a:rPr lang="en" sz="800"/>
              <a:t> check out the resource</a:t>
            </a:r>
            <a:endParaRPr sz="8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pic>
        <p:nvPicPr>
          <p:cNvPr id="4614" name="Google Shape;4614;p19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15" name="Google Shape;4615;p1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9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617" name="Google Shape;4617;p198"/>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resources page</a:t>
            </a:r>
            <a:endParaRPr/>
          </a:p>
        </p:txBody>
      </p:sp>
      <p:sp>
        <p:nvSpPr>
          <p:cNvPr id="4618" name="Google Shape;4618;p198"/>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pic>
        <p:nvPicPr>
          <p:cNvPr id="4619" name="Google Shape;4619;p198"/>
          <p:cNvPicPr preferRelativeResize="0"/>
          <p:nvPr/>
        </p:nvPicPr>
        <p:blipFill>
          <a:blip r:embed="rId4">
            <a:alphaModFix/>
          </a:blip>
          <a:stretch>
            <a:fillRect/>
          </a:stretch>
        </p:blipFill>
        <p:spPr>
          <a:xfrm>
            <a:off x="4763077" y="1791750"/>
            <a:ext cx="630936" cy="630936"/>
          </a:xfrm>
          <a:prstGeom prst="rect">
            <a:avLst/>
          </a:prstGeom>
          <a:noFill/>
          <a:ln>
            <a:noFill/>
          </a:ln>
        </p:spPr>
      </p:pic>
      <p:pic>
        <p:nvPicPr>
          <p:cNvPr id="4620" name="Google Shape;4620;p198"/>
          <p:cNvPicPr preferRelativeResize="0"/>
          <p:nvPr/>
        </p:nvPicPr>
        <p:blipFill>
          <a:blip r:embed="rId5">
            <a:alphaModFix/>
          </a:blip>
          <a:stretch>
            <a:fillRect/>
          </a:stretch>
        </p:blipFill>
        <p:spPr>
          <a:xfrm>
            <a:off x="3749577" y="1791738"/>
            <a:ext cx="630936" cy="630936"/>
          </a:xfrm>
          <a:prstGeom prst="rect">
            <a:avLst/>
          </a:prstGeom>
          <a:noFill/>
          <a:ln>
            <a:noFill/>
          </a:ln>
        </p:spPr>
      </p:pic>
      <p:sp>
        <p:nvSpPr>
          <p:cNvPr id="4621" name="Google Shape;4621;p198"/>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4622" name="Google Shape;4622;p198"/>
          <p:cNvSpPr txBox="1"/>
          <p:nvPr/>
        </p:nvSpPr>
        <p:spPr>
          <a:xfrm>
            <a:off x="3749600" y="241346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4623" name="Google Shape;4623;p198"/>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4624" name="Google Shape;4624;p19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4625" name="Google Shape;4625;p198"/>
          <p:cNvPicPr preferRelativeResize="0"/>
          <p:nvPr/>
        </p:nvPicPr>
        <p:blipFill>
          <a:blip r:embed="rId6">
            <a:alphaModFix/>
          </a:blip>
          <a:stretch>
            <a:fillRect/>
          </a:stretch>
        </p:blipFill>
        <p:spPr>
          <a:xfrm>
            <a:off x="4649951" y="668000"/>
            <a:ext cx="744070" cy="732112"/>
          </a:xfrm>
          <a:prstGeom prst="rect">
            <a:avLst/>
          </a:prstGeom>
          <a:noFill/>
          <a:ln>
            <a:noFill/>
          </a:ln>
        </p:spPr>
      </p:pic>
      <p:grpSp>
        <p:nvGrpSpPr>
          <p:cNvPr id="4626" name="Google Shape;4626;p198"/>
          <p:cNvGrpSpPr/>
          <p:nvPr/>
        </p:nvGrpSpPr>
        <p:grpSpPr>
          <a:xfrm>
            <a:off x="3596550" y="4284550"/>
            <a:ext cx="1950900" cy="360000"/>
            <a:chOff x="3596550" y="4284550"/>
            <a:chExt cx="1950900" cy="360000"/>
          </a:xfrm>
        </p:grpSpPr>
        <p:sp>
          <p:nvSpPr>
            <p:cNvPr id="4627" name="Google Shape;4627;p1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8" name="Google Shape;4628;p198"/>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4629" name="Google Shape;4629;p198"/>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4630" name="Google Shape;4630;p198"/>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4631" name="Google Shape;4631;p198"/>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4632" name="Google Shape;4632;p198"/>
            <p:cNvPicPr preferRelativeResize="0"/>
            <p:nvPr/>
          </p:nvPicPr>
          <p:blipFill>
            <a:blip r:embed="rId11">
              <a:alphaModFix/>
            </a:blip>
            <a:stretch>
              <a:fillRect/>
            </a:stretch>
          </p:blipFill>
          <p:spPr>
            <a:xfrm>
              <a:off x="4426998" y="4357427"/>
              <a:ext cx="228975" cy="228975"/>
            </a:xfrm>
            <a:prstGeom prst="rect">
              <a:avLst/>
            </a:prstGeom>
            <a:noFill/>
            <a:ln>
              <a:noFill/>
            </a:ln>
          </p:spPr>
        </p:pic>
      </p:grpSp>
      <p:sp>
        <p:nvSpPr>
          <p:cNvPr id="4633" name="Google Shape;4633;p198"/>
          <p:cNvSpPr txBox="1"/>
          <p:nvPr/>
        </p:nvSpPr>
        <p:spPr>
          <a:xfrm>
            <a:off x="4706525" y="1352700"/>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4634" name="Google Shape;4634;p198"/>
          <p:cNvSpPr/>
          <p:nvPr/>
        </p:nvSpPr>
        <p:spPr>
          <a:xfrm>
            <a:off x="3567550" y="3944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5" name="Google Shape;4635;p198"/>
          <p:cNvPicPr preferRelativeResize="0"/>
          <p:nvPr/>
        </p:nvPicPr>
        <p:blipFill>
          <a:blip r:embed="rId12">
            <a:alphaModFix/>
          </a:blip>
          <a:stretch>
            <a:fillRect/>
          </a:stretch>
        </p:blipFill>
        <p:spPr>
          <a:xfrm>
            <a:off x="3749584" y="769158"/>
            <a:ext cx="630936" cy="630936"/>
          </a:xfrm>
          <a:prstGeom prst="rect">
            <a:avLst/>
          </a:prstGeom>
          <a:noFill/>
          <a:ln>
            <a:noFill/>
          </a:ln>
        </p:spPr>
      </p:pic>
      <p:sp>
        <p:nvSpPr>
          <p:cNvPr id="4636" name="Google Shape;4636;p198"/>
          <p:cNvSpPr/>
          <p:nvPr/>
        </p:nvSpPr>
        <p:spPr>
          <a:xfrm flipH="1" rot="10800000">
            <a:off x="3685350" y="1665948"/>
            <a:ext cx="1550400" cy="990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4637" name="Google Shape;4637;p198"/>
          <p:cNvSpPr txBox="1"/>
          <p:nvPr/>
        </p:nvSpPr>
        <p:spPr>
          <a:xfrm>
            <a:off x="3808650" y="1741223"/>
            <a:ext cx="13038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This is the chat feature where you can communicate with team members and customers prior to the job</a:t>
            </a:r>
            <a:endParaRPr sz="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1" name="Shape 4641"/>
        <p:cNvGrpSpPr/>
        <p:nvPr/>
      </p:nvGrpSpPr>
      <p:grpSpPr>
        <a:xfrm>
          <a:off x="0" y="0"/>
          <a:ext cx="0" cy="0"/>
          <a:chOff x="0" y="0"/>
          <a:chExt cx="0" cy="0"/>
        </a:xfrm>
      </p:grpSpPr>
      <p:pic>
        <p:nvPicPr>
          <p:cNvPr id="4642" name="Google Shape;4642;p19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43" name="Google Shape;4643;p19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644" name="Google Shape;4644;p199"/>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resources page</a:t>
            </a:r>
            <a:endParaRPr/>
          </a:p>
        </p:txBody>
      </p:sp>
      <p:sp>
        <p:nvSpPr>
          <p:cNvPr id="4645" name="Google Shape;4645;p199"/>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pic>
        <p:nvPicPr>
          <p:cNvPr id="4646" name="Google Shape;4646;p199"/>
          <p:cNvPicPr preferRelativeResize="0"/>
          <p:nvPr/>
        </p:nvPicPr>
        <p:blipFill>
          <a:blip r:embed="rId4">
            <a:alphaModFix/>
          </a:blip>
          <a:stretch>
            <a:fillRect/>
          </a:stretch>
        </p:blipFill>
        <p:spPr>
          <a:xfrm>
            <a:off x="4763077" y="1791750"/>
            <a:ext cx="630936" cy="630936"/>
          </a:xfrm>
          <a:prstGeom prst="rect">
            <a:avLst/>
          </a:prstGeom>
          <a:noFill/>
          <a:ln>
            <a:noFill/>
          </a:ln>
        </p:spPr>
      </p:pic>
      <p:pic>
        <p:nvPicPr>
          <p:cNvPr id="4647" name="Google Shape;4647;p199"/>
          <p:cNvPicPr preferRelativeResize="0"/>
          <p:nvPr/>
        </p:nvPicPr>
        <p:blipFill>
          <a:blip r:embed="rId5">
            <a:alphaModFix/>
          </a:blip>
          <a:stretch>
            <a:fillRect/>
          </a:stretch>
        </p:blipFill>
        <p:spPr>
          <a:xfrm>
            <a:off x="3749577" y="1791738"/>
            <a:ext cx="630936" cy="630936"/>
          </a:xfrm>
          <a:prstGeom prst="rect">
            <a:avLst/>
          </a:prstGeom>
          <a:noFill/>
          <a:ln>
            <a:noFill/>
          </a:ln>
        </p:spPr>
      </p:pic>
      <p:sp>
        <p:nvSpPr>
          <p:cNvPr id="4648" name="Google Shape;4648;p199"/>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4649" name="Google Shape;4649;p199"/>
          <p:cNvSpPr txBox="1"/>
          <p:nvPr/>
        </p:nvSpPr>
        <p:spPr>
          <a:xfrm>
            <a:off x="3749600" y="241346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4650" name="Google Shape;4650;p199"/>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4651" name="Google Shape;4651;p19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4652" name="Google Shape;4652;p199"/>
          <p:cNvSpPr txBox="1"/>
          <p:nvPr/>
        </p:nvSpPr>
        <p:spPr>
          <a:xfrm>
            <a:off x="4706525" y="1352700"/>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grpSp>
        <p:nvGrpSpPr>
          <p:cNvPr id="4653" name="Google Shape;4653;p199"/>
          <p:cNvGrpSpPr/>
          <p:nvPr/>
        </p:nvGrpSpPr>
        <p:grpSpPr>
          <a:xfrm>
            <a:off x="3596550" y="4284550"/>
            <a:ext cx="1950900" cy="360000"/>
            <a:chOff x="3596550" y="4284550"/>
            <a:chExt cx="1950900" cy="360000"/>
          </a:xfrm>
        </p:grpSpPr>
        <p:sp>
          <p:nvSpPr>
            <p:cNvPr id="4654" name="Google Shape;4654;p19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5" name="Google Shape;4655;p199"/>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4656" name="Google Shape;4656;p199"/>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4657" name="Google Shape;4657;p199"/>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4658" name="Google Shape;4658;p199"/>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4659" name="Google Shape;4659;p199"/>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4660" name="Google Shape;4660;p199"/>
          <p:cNvPicPr preferRelativeResize="0"/>
          <p:nvPr/>
        </p:nvPicPr>
        <p:blipFill>
          <a:blip r:embed="rId11">
            <a:alphaModFix/>
          </a:blip>
          <a:stretch>
            <a:fillRect/>
          </a:stretch>
        </p:blipFill>
        <p:spPr>
          <a:xfrm>
            <a:off x="3749584" y="769158"/>
            <a:ext cx="630936" cy="630936"/>
          </a:xfrm>
          <a:prstGeom prst="rect">
            <a:avLst/>
          </a:prstGeom>
          <a:noFill/>
          <a:ln>
            <a:noFill/>
          </a:ln>
        </p:spPr>
      </p:pic>
      <p:sp>
        <p:nvSpPr>
          <p:cNvPr id="4661" name="Google Shape;4661;p199"/>
          <p:cNvSpPr/>
          <p:nvPr/>
        </p:nvSpPr>
        <p:spPr>
          <a:xfrm>
            <a:off x="3596550" y="3944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2" name="Google Shape;4662;p199"/>
          <p:cNvPicPr preferRelativeResize="0"/>
          <p:nvPr/>
        </p:nvPicPr>
        <p:blipFill>
          <a:blip r:embed="rId12">
            <a:alphaModFix/>
          </a:blip>
          <a:stretch>
            <a:fillRect/>
          </a:stretch>
        </p:blipFill>
        <p:spPr>
          <a:xfrm>
            <a:off x="4649951" y="668000"/>
            <a:ext cx="744070" cy="732112"/>
          </a:xfrm>
          <a:prstGeom prst="rect">
            <a:avLst/>
          </a:prstGeom>
          <a:noFill/>
          <a:ln>
            <a:noFill/>
          </a:ln>
        </p:spPr>
      </p:pic>
      <p:sp>
        <p:nvSpPr>
          <p:cNvPr id="4663" name="Google Shape;4663;p199"/>
          <p:cNvSpPr/>
          <p:nvPr/>
        </p:nvSpPr>
        <p:spPr>
          <a:xfrm rot="10800000">
            <a:off x="3930625" y="1826701"/>
            <a:ext cx="1550400" cy="1461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4664" name="Google Shape;4664;p199"/>
          <p:cNvSpPr txBox="1"/>
          <p:nvPr/>
        </p:nvSpPr>
        <p:spPr>
          <a:xfrm>
            <a:off x="4090225" y="1887551"/>
            <a:ext cx="1303800" cy="13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If for some reason you are unable to complete a shift which you are assigned to, you can choose the swap option. Swapping shifts costs points and 3 swaps in a month will automatically have your account deactivated</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8" name="Shape 4668"/>
        <p:cNvGrpSpPr/>
        <p:nvPr/>
      </p:nvGrpSpPr>
      <p:grpSpPr>
        <a:xfrm>
          <a:off x="0" y="0"/>
          <a:ext cx="0" cy="0"/>
          <a:chOff x="0" y="0"/>
          <a:chExt cx="0" cy="0"/>
        </a:xfrm>
      </p:grpSpPr>
      <p:pic>
        <p:nvPicPr>
          <p:cNvPr id="4669" name="Google Shape;4669;p2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70" name="Google Shape;4670;p200"/>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4671" name="Google Shape;4671;p200"/>
          <p:cNvSpPr txBox="1"/>
          <p:nvPr/>
        </p:nvSpPr>
        <p:spPr>
          <a:xfrm>
            <a:off x="322250" y="1484825"/>
            <a:ext cx="12504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Make lighting bolt throb to indicate to click</a:t>
            </a:r>
            <a:endParaRPr sz="900"/>
          </a:p>
        </p:txBody>
      </p:sp>
      <p:sp>
        <p:nvSpPr>
          <p:cNvPr id="4672" name="Google Shape;4672;p20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4673" name="Google Shape;4673;p200"/>
          <p:cNvGrpSpPr/>
          <p:nvPr/>
        </p:nvGrpSpPr>
        <p:grpSpPr>
          <a:xfrm>
            <a:off x="3586200" y="2998825"/>
            <a:ext cx="1950900" cy="320100"/>
            <a:chOff x="3586200" y="3404100"/>
            <a:chExt cx="1950900" cy="320100"/>
          </a:xfrm>
        </p:grpSpPr>
        <p:sp>
          <p:nvSpPr>
            <p:cNvPr id="4674" name="Google Shape;4674;p20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675" name="Google Shape;4675;p20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2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7" name="Google Shape;4677;p20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678" name="Google Shape;4678;p2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679" name="Google Shape;4679;p20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680" name="Google Shape;4680;p200"/>
          <p:cNvPicPr preferRelativeResize="0"/>
          <p:nvPr/>
        </p:nvPicPr>
        <p:blipFill>
          <a:blip r:embed="rId7">
            <a:alphaModFix/>
          </a:blip>
          <a:stretch>
            <a:fillRect/>
          </a:stretch>
        </p:blipFill>
        <p:spPr>
          <a:xfrm>
            <a:off x="4822339" y="4357425"/>
            <a:ext cx="228975" cy="230175"/>
          </a:xfrm>
          <a:prstGeom prst="rect">
            <a:avLst/>
          </a:prstGeom>
          <a:noFill/>
          <a:ln>
            <a:noFill/>
          </a:ln>
        </p:spPr>
      </p:pic>
      <p:grpSp>
        <p:nvGrpSpPr>
          <p:cNvPr id="4681" name="Google Shape;4681;p200"/>
          <p:cNvGrpSpPr/>
          <p:nvPr/>
        </p:nvGrpSpPr>
        <p:grpSpPr>
          <a:xfrm>
            <a:off x="3595650" y="477875"/>
            <a:ext cx="1952700" cy="1405413"/>
            <a:chOff x="3595650" y="477875"/>
            <a:chExt cx="1952700" cy="1405413"/>
          </a:xfrm>
        </p:grpSpPr>
        <p:grpSp>
          <p:nvGrpSpPr>
            <p:cNvPr id="4682" name="Google Shape;4682;p200"/>
            <p:cNvGrpSpPr/>
            <p:nvPr/>
          </p:nvGrpSpPr>
          <p:grpSpPr>
            <a:xfrm>
              <a:off x="3595650" y="477875"/>
              <a:ext cx="1952700" cy="1405413"/>
              <a:chOff x="3595650" y="1403475"/>
              <a:chExt cx="1952700" cy="1405413"/>
            </a:xfrm>
          </p:grpSpPr>
          <p:sp>
            <p:nvSpPr>
              <p:cNvPr id="4683" name="Google Shape;4683;p20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0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685" name="Google Shape;4685;p200"/>
              <p:cNvGrpSpPr/>
              <p:nvPr/>
            </p:nvGrpSpPr>
            <p:grpSpPr>
              <a:xfrm>
                <a:off x="3595650" y="2323188"/>
                <a:ext cx="1952700" cy="485700"/>
                <a:chOff x="3595650" y="2377325"/>
                <a:chExt cx="1952700" cy="485700"/>
              </a:xfrm>
            </p:grpSpPr>
            <p:sp>
              <p:nvSpPr>
                <p:cNvPr id="4686" name="Google Shape;4686;p20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7" name="Google Shape;4687;p200"/>
                <p:cNvPicPr preferRelativeResize="0"/>
                <p:nvPr/>
              </p:nvPicPr>
              <p:blipFill>
                <a:blip r:embed="rId8">
                  <a:alphaModFix/>
                </a:blip>
                <a:stretch>
                  <a:fillRect/>
                </a:stretch>
              </p:blipFill>
              <p:spPr>
                <a:xfrm>
                  <a:off x="3863850" y="2454940"/>
                  <a:ext cx="153650" cy="155325"/>
                </a:xfrm>
                <a:prstGeom prst="rect">
                  <a:avLst/>
                </a:prstGeom>
                <a:noFill/>
                <a:ln>
                  <a:noFill/>
                </a:ln>
              </p:spPr>
            </p:pic>
            <p:sp>
              <p:nvSpPr>
                <p:cNvPr id="4688" name="Google Shape;4688;p20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0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0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1" name="Google Shape;4691;p20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692" name="Google Shape;4692;p20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4693" name="Google Shape;4693;p200"/>
            <p:cNvPicPr preferRelativeResize="0"/>
            <p:nvPr/>
          </p:nvPicPr>
          <p:blipFill rotWithShape="1">
            <a:blip r:embed="rId9">
              <a:alphaModFix/>
            </a:blip>
            <a:srcRect b="0" l="0" r="1603" t="0"/>
            <a:stretch/>
          </p:blipFill>
          <p:spPr>
            <a:xfrm>
              <a:off x="4404000" y="1497700"/>
              <a:ext cx="153650" cy="156989"/>
            </a:xfrm>
            <a:prstGeom prst="rect">
              <a:avLst/>
            </a:prstGeom>
            <a:noFill/>
            <a:ln>
              <a:noFill/>
            </a:ln>
          </p:spPr>
        </p:pic>
      </p:grpSp>
      <p:sp>
        <p:nvSpPr>
          <p:cNvPr id="4694" name="Google Shape;4694;p20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4695" name="Google Shape;4695;p20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4696" name="Google Shape;4696;p200"/>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697" name="Google Shape;4697;p200"/>
          <p:cNvSpPr/>
          <p:nvPr/>
        </p:nvSpPr>
        <p:spPr>
          <a:xfrm>
            <a:off x="3596550" y="365263"/>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00"/>
          <p:cNvSpPr/>
          <p:nvPr/>
        </p:nvSpPr>
        <p:spPr>
          <a:xfrm>
            <a:off x="3834125" y="1730325"/>
            <a:ext cx="1550400" cy="93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And </a:t>
            </a:r>
            <a:r>
              <a:rPr lang="en" sz="800"/>
              <a:t>that's</a:t>
            </a:r>
            <a:r>
              <a:rPr lang="en" sz="800"/>
              <a:t> the inside of a shift. Feel free to play with more elements while in the trainee phase. For now, let’s check out the Go Live feature</a:t>
            </a:r>
            <a:endParaRPr sz="800"/>
          </a:p>
        </p:txBody>
      </p:sp>
      <p:pic>
        <p:nvPicPr>
          <p:cNvPr id="4699" name="Google Shape;4699;p200"/>
          <p:cNvPicPr preferRelativeResize="0"/>
          <p:nvPr/>
        </p:nvPicPr>
        <p:blipFill>
          <a:blip r:embed="rId10">
            <a:alphaModFix/>
          </a:blip>
          <a:stretch>
            <a:fillRect/>
          </a:stretch>
        </p:blipFill>
        <p:spPr>
          <a:xfrm>
            <a:off x="4426998" y="4357427"/>
            <a:ext cx="228975" cy="2289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pic>
        <p:nvPicPr>
          <p:cNvPr id="4704" name="Google Shape;4704;p20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705" name="Google Shape;4705;p20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706" name="Google Shape;4706;p201"/>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4707" name="Google Shape;4707;p201"/>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708" name="Google Shape;4708;p201"/>
          <p:cNvGrpSpPr/>
          <p:nvPr/>
        </p:nvGrpSpPr>
        <p:grpSpPr>
          <a:xfrm>
            <a:off x="3580975" y="4273000"/>
            <a:ext cx="1950900" cy="360000"/>
            <a:chOff x="3596550" y="4284550"/>
            <a:chExt cx="1950900" cy="360000"/>
          </a:xfrm>
        </p:grpSpPr>
        <p:sp>
          <p:nvSpPr>
            <p:cNvPr id="4709" name="Google Shape;4709;p20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0" name="Google Shape;4710;p20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711" name="Google Shape;4711;p20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712" name="Google Shape;4712;p20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713" name="Google Shape;4713;p20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714" name="Google Shape;4714;p20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715" name="Google Shape;4715;p201"/>
          <p:cNvGrpSpPr/>
          <p:nvPr/>
        </p:nvGrpSpPr>
        <p:grpSpPr>
          <a:xfrm>
            <a:off x="3580985" y="851650"/>
            <a:ext cx="1982040" cy="309916"/>
            <a:chOff x="3573360" y="1099525"/>
            <a:chExt cx="1982040" cy="309916"/>
          </a:xfrm>
        </p:grpSpPr>
        <p:grpSp>
          <p:nvGrpSpPr>
            <p:cNvPr id="4716" name="Google Shape;4716;p201"/>
            <p:cNvGrpSpPr/>
            <p:nvPr/>
          </p:nvGrpSpPr>
          <p:grpSpPr>
            <a:xfrm>
              <a:off x="3588600" y="1159123"/>
              <a:ext cx="1966800" cy="250318"/>
              <a:chOff x="3580725" y="1276925"/>
              <a:chExt cx="1966800" cy="310800"/>
            </a:xfrm>
          </p:grpSpPr>
          <p:sp>
            <p:nvSpPr>
              <p:cNvPr id="4717" name="Google Shape;4717;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8" name="Google Shape;4718;p201"/>
              <p:cNvCxnSpPr>
                <a:stCxn id="4717" idx="1"/>
                <a:endCxn id="471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19" name="Google Shape;4719;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4720" name="Google Shape;4720;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721" name="Google Shape;4721;p201"/>
          <p:cNvGrpSpPr/>
          <p:nvPr/>
        </p:nvGrpSpPr>
        <p:grpSpPr>
          <a:xfrm>
            <a:off x="3580985" y="1107488"/>
            <a:ext cx="1982040" cy="309916"/>
            <a:chOff x="3573360" y="1099525"/>
            <a:chExt cx="1982040" cy="309916"/>
          </a:xfrm>
        </p:grpSpPr>
        <p:grpSp>
          <p:nvGrpSpPr>
            <p:cNvPr id="4722" name="Google Shape;4722;p201"/>
            <p:cNvGrpSpPr/>
            <p:nvPr/>
          </p:nvGrpSpPr>
          <p:grpSpPr>
            <a:xfrm>
              <a:off x="3588600" y="1159123"/>
              <a:ext cx="1966800" cy="250318"/>
              <a:chOff x="3580725" y="1276925"/>
              <a:chExt cx="1966800" cy="310800"/>
            </a:xfrm>
          </p:grpSpPr>
          <p:sp>
            <p:nvSpPr>
              <p:cNvPr id="4723" name="Google Shape;4723;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4" name="Google Shape;4724;p201"/>
              <p:cNvCxnSpPr>
                <a:stCxn id="4723" idx="1"/>
                <a:endCxn id="472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25" name="Google Shape;4725;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4726" name="Google Shape;4726;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727" name="Google Shape;4727;p201"/>
          <p:cNvGrpSpPr/>
          <p:nvPr/>
        </p:nvGrpSpPr>
        <p:grpSpPr>
          <a:xfrm>
            <a:off x="3580981" y="1366032"/>
            <a:ext cx="1982040" cy="309916"/>
            <a:chOff x="3573360" y="1099525"/>
            <a:chExt cx="1982040" cy="309916"/>
          </a:xfrm>
        </p:grpSpPr>
        <p:grpSp>
          <p:nvGrpSpPr>
            <p:cNvPr id="4728" name="Google Shape;4728;p201"/>
            <p:cNvGrpSpPr/>
            <p:nvPr/>
          </p:nvGrpSpPr>
          <p:grpSpPr>
            <a:xfrm>
              <a:off x="3588600" y="1159123"/>
              <a:ext cx="1966800" cy="250318"/>
              <a:chOff x="3580725" y="1276925"/>
              <a:chExt cx="1966800" cy="310800"/>
            </a:xfrm>
          </p:grpSpPr>
          <p:sp>
            <p:nvSpPr>
              <p:cNvPr id="4729" name="Google Shape;4729;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0" name="Google Shape;4730;p201"/>
              <p:cNvCxnSpPr>
                <a:stCxn id="4729" idx="1"/>
                <a:endCxn id="472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31" name="Google Shape;4731;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4732" name="Google Shape;4732;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733" name="Google Shape;4733;p201"/>
          <p:cNvGrpSpPr/>
          <p:nvPr/>
        </p:nvGrpSpPr>
        <p:grpSpPr>
          <a:xfrm>
            <a:off x="3580981" y="1627782"/>
            <a:ext cx="1982040" cy="309916"/>
            <a:chOff x="3573360" y="1099525"/>
            <a:chExt cx="1982040" cy="309916"/>
          </a:xfrm>
        </p:grpSpPr>
        <p:grpSp>
          <p:nvGrpSpPr>
            <p:cNvPr id="4734" name="Google Shape;4734;p201"/>
            <p:cNvGrpSpPr/>
            <p:nvPr/>
          </p:nvGrpSpPr>
          <p:grpSpPr>
            <a:xfrm>
              <a:off x="3588600" y="1159123"/>
              <a:ext cx="1966800" cy="250318"/>
              <a:chOff x="3580725" y="1276925"/>
              <a:chExt cx="1966800" cy="310800"/>
            </a:xfrm>
          </p:grpSpPr>
          <p:sp>
            <p:nvSpPr>
              <p:cNvPr id="4735" name="Google Shape;4735;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6" name="Google Shape;4736;p201"/>
              <p:cNvCxnSpPr>
                <a:stCxn id="4735" idx="1"/>
                <a:endCxn id="473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37" name="Google Shape;4737;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4738" name="Google Shape;4738;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739" name="Google Shape;4739;p201"/>
          <p:cNvGrpSpPr/>
          <p:nvPr/>
        </p:nvGrpSpPr>
        <p:grpSpPr>
          <a:xfrm>
            <a:off x="3580981" y="1894865"/>
            <a:ext cx="1982040" cy="309916"/>
            <a:chOff x="3573360" y="1099525"/>
            <a:chExt cx="1982040" cy="309916"/>
          </a:xfrm>
        </p:grpSpPr>
        <p:grpSp>
          <p:nvGrpSpPr>
            <p:cNvPr id="4740" name="Google Shape;4740;p201"/>
            <p:cNvGrpSpPr/>
            <p:nvPr/>
          </p:nvGrpSpPr>
          <p:grpSpPr>
            <a:xfrm>
              <a:off x="3588600" y="1159123"/>
              <a:ext cx="1966800" cy="250318"/>
              <a:chOff x="3580725" y="1276925"/>
              <a:chExt cx="1966800" cy="310800"/>
            </a:xfrm>
          </p:grpSpPr>
          <p:sp>
            <p:nvSpPr>
              <p:cNvPr id="4741" name="Google Shape;4741;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2" name="Google Shape;4742;p201"/>
              <p:cNvCxnSpPr>
                <a:stCxn id="4741" idx="1"/>
                <a:endCxn id="474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43" name="Google Shape;4743;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4744" name="Google Shape;4744;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45" name="Google Shape;4745;p201"/>
          <p:cNvGrpSpPr/>
          <p:nvPr/>
        </p:nvGrpSpPr>
        <p:grpSpPr>
          <a:xfrm>
            <a:off x="3580981" y="2169855"/>
            <a:ext cx="1982040" cy="309916"/>
            <a:chOff x="3573360" y="1099525"/>
            <a:chExt cx="1982040" cy="309916"/>
          </a:xfrm>
        </p:grpSpPr>
        <p:grpSp>
          <p:nvGrpSpPr>
            <p:cNvPr id="4746" name="Google Shape;4746;p201"/>
            <p:cNvGrpSpPr/>
            <p:nvPr/>
          </p:nvGrpSpPr>
          <p:grpSpPr>
            <a:xfrm>
              <a:off x="3588600" y="1159123"/>
              <a:ext cx="1966800" cy="250318"/>
              <a:chOff x="3580725" y="1276925"/>
              <a:chExt cx="1966800" cy="310800"/>
            </a:xfrm>
          </p:grpSpPr>
          <p:sp>
            <p:nvSpPr>
              <p:cNvPr id="4747" name="Google Shape;4747;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8" name="Google Shape;4748;p201"/>
              <p:cNvCxnSpPr>
                <a:stCxn id="4747" idx="1"/>
                <a:endCxn id="474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49" name="Google Shape;4749;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4750" name="Google Shape;4750;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51" name="Google Shape;4751;p201"/>
          <p:cNvGrpSpPr/>
          <p:nvPr/>
        </p:nvGrpSpPr>
        <p:grpSpPr>
          <a:xfrm>
            <a:off x="3580981" y="2450857"/>
            <a:ext cx="1982040" cy="309916"/>
            <a:chOff x="3573360" y="1099525"/>
            <a:chExt cx="1982040" cy="309916"/>
          </a:xfrm>
        </p:grpSpPr>
        <p:grpSp>
          <p:nvGrpSpPr>
            <p:cNvPr id="4752" name="Google Shape;4752;p201"/>
            <p:cNvGrpSpPr/>
            <p:nvPr/>
          </p:nvGrpSpPr>
          <p:grpSpPr>
            <a:xfrm>
              <a:off x="3588600" y="1159123"/>
              <a:ext cx="1966800" cy="250318"/>
              <a:chOff x="3580725" y="1276925"/>
              <a:chExt cx="1966800" cy="310800"/>
            </a:xfrm>
          </p:grpSpPr>
          <p:sp>
            <p:nvSpPr>
              <p:cNvPr id="4753" name="Google Shape;4753;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4" name="Google Shape;4754;p201"/>
              <p:cNvCxnSpPr>
                <a:stCxn id="4753" idx="1"/>
                <a:endCxn id="475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55" name="Google Shape;4755;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4756" name="Google Shape;4756;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57" name="Google Shape;4757;p201"/>
          <p:cNvGrpSpPr/>
          <p:nvPr/>
        </p:nvGrpSpPr>
        <p:grpSpPr>
          <a:xfrm>
            <a:off x="3580981" y="3002105"/>
            <a:ext cx="1982040" cy="309916"/>
            <a:chOff x="3573360" y="1099525"/>
            <a:chExt cx="1982040" cy="309916"/>
          </a:xfrm>
        </p:grpSpPr>
        <p:grpSp>
          <p:nvGrpSpPr>
            <p:cNvPr id="4758" name="Google Shape;4758;p201"/>
            <p:cNvGrpSpPr/>
            <p:nvPr/>
          </p:nvGrpSpPr>
          <p:grpSpPr>
            <a:xfrm>
              <a:off x="3588600" y="1159123"/>
              <a:ext cx="1966800" cy="250318"/>
              <a:chOff x="3580725" y="1276925"/>
              <a:chExt cx="1966800" cy="310800"/>
            </a:xfrm>
          </p:grpSpPr>
          <p:sp>
            <p:nvSpPr>
              <p:cNvPr id="4759" name="Google Shape;4759;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0" name="Google Shape;4760;p201"/>
              <p:cNvCxnSpPr>
                <a:stCxn id="4759" idx="1"/>
                <a:endCxn id="475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61" name="Google Shape;4761;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4762" name="Google Shape;4762;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63" name="Google Shape;4763;p201"/>
          <p:cNvGrpSpPr/>
          <p:nvPr/>
        </p:nvGrpSpPr>
        <p:grpSpPr>
          <a:xfrm>
            <a:off x="3580981" y="2723283"/>
            <a:ext cx="1982040" cy="309916"/>
            <a:chOff x="3573360" y="1099525"/>
            <a:chExt cx="1982040" cy="309916"/>
          </a:xfrm>
        </p:grpSpPr>
        <p:grpSp>
          <p:nvGrpSpPr>
            <p:cNvPr id="4764" name="Google Shape;4764;p201"/>
            <p:cNvGrpSpPr/>
            <p:nvPr/>
          </p:nvGrpSpPr>
          <p:grpSpPr>
            <a:xfrm>
              <a:off x="3588600" y="1159123"/>
              <a:ext cx="1966800" cy="250318"/>
              <a:chOff x="3580725" y="1276925"/>
              <a:chExt cx="1966800" cy="310800"/>
            </a:xfrm>
          </p:grpSpPr>
          <p:sp>
            <p:nvSpPr>
              <p:cNvPr id="4765" name="Google Shape;4765;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6" name="Google Shape;4766;p201"/>
              <p:cNvCxnSpPr>
                <a:stCxn id="4765" idx="1"/>
                <a:endCxn id="476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67" name="Google Shape;4767;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4768" name="Google Shape;4768;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69" name="Google Shape;4769;p201"/>
          <p:cNvGrpSpPr/>
          <p:nvPr/>
        </p:nvGrpSpPr>
        <p:grpSpPr>
          <a:xfrm>
            <a:off x="3580981" y="3280415"/>
            <a:ext cx="1982040" cy="309916"/>
            <a:chOff x="3573360" y="1099525"/>
            <a:chExt cx="1982040" cy="309916"/>
          </a:xfrm>
        </p:grpSpPr>
        <p:grpSp>
          <p:nvGrpSpPr>
            <p:cNvPr id="4770" name="Google Shape;4770;p201"/>
            <p:cNvGrpSpPr/>
            <p:nvPr/>
          </p:nvGrpSpPr>
          <p:grpSpPr>
            <a:xfrm>
              <a:off x="3588600" y="1159123"/>
              <a:ext cx="1966800" cy="250318"/>
              <a:chOff x="3580725" y="1276925"/>
              <a:chExt cx="1966800" cy="310800"/>
            </a:xfrm>
          </p:grpSpPr>
          <p:sp>
            <p:nvSpPr>
              <p:cNvPr id="4771" name="Google Shape;4771;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2" name="Google Shape;4772;p201"/>
              <p:cNvCxnSpPr>
                <a:stCxn id="4771" idx="1"/>
                <a:endCxn id="477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73" name="Google Shape;4773;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4774" name="Google Shape;4774;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775" name="Google Shape;4775;p201"/>
          <p:cNvGrpSpPr/>
          <p:nvPr/>
        </p:nvGrpSpPr>
        <p:grpSpPr>
          <a:xfrm>
            <a:off x="3580981" y="3553354"/>
            <a:ext cx="1982040" cy="309916"/>
            <a:chOff x="3573360" y="1099525"/>
            <a:chExt cx="1982040" cy="309916"/>
          </a:xfrm>
        </p:grpSpPr>
        <p:grpSp>
          <p:nvGrpSpPr>
            <p:cNvPr id="4776" name="Google Shape;4776;p201"/>
            <p:cNvGrpSpPr/>
            <p:nvPr/>
          </p:nvGrpSpPr>
          <p:grpSpPr>
            <a:xfrm>
              <a:off x="3588600" y="1159123"/>
              <a:ext cx="1966800" cy="250318"/>
              <a:chOff x="3580725" y="1276925"/>
              <a:chExt cx="1966800" cy="310800"/>
            </a:xfrm>
          </p:grpSpPr>
          <p:sp>
            <p:nvSpPr>
              <p:cNvPr id="4777" name="Google Shape;4777;p20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8" name="Google Shape;4778;p201"/>
              <p:cNvCxnSpPr>
                <a:stCxn id="4777" idx="1"/>
                <a:endCxn id="477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779" name="Google Shape;4779;p20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4780" name="Google Shape;4780;p20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cxnSp>
        <p:nvCxnSpPr>
          <p:cNvPr id="4781" name="Google Shape;4781;p201"/>
          <p:cNvCxnSpPr/>
          <p:nvPr/>
        </p:nvCxnSpPr>
        <p:spPr>
          <a:xfrm rot="10800000">
            <a:off x="4194025" y="851650"/>
            <a:ext cx="15300" cy="3067800"/>
          </a:xfrm>
          <a:prstGeom prst="straightConnector1">
            <a:avLst/>
          </a:prstGeom>
          <a:noFill/>
          <a:ln cap="flat" cmpd="sng" w="9525">
            <a:solidFill>
              <a:schemeClr val="dk2"/>
            </a:solidFill>
            <a:prstDash val="solid"/>
            <a:round/>
            <a:headEnd len="med" w="med" type="none"/>
            <a:tailEnd len="med" w="med" type="none"/>
          </a:ln>
        </p:spPr>
      </p:cxnSp>
      <p:cxnSp>
        <p:nvCxnSpPr>
          <p:cNvPr id="4782" name="Google Shape;4782;p201"/>
          <p:cNvCxnSpPr/>
          <p:nvPr/>
        </p:nvCxnSpPr>
        <p:spPr>
          <a:xfrm rot="10800000">
            <a:off x="47187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783" name="Google Shape;4783;p201"/>
          <p:cNvSpPr/>
          <p:nvPr/>
        </p:nvSpPr>
        <p:spPr>
          <a:xfrm>
            <a:off x="36693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Tomorrow</a:t>
            </a:r>
            <a:endParaRPr sz="500"/>
          </a:p>
          <a:p>
            <a:pPr indent="0" lvl="0" marL="0" rtl="0" algn="ctr">
              <a:spcBef>
                <a:spcPts val="0"/>
              </a:spcBef>
              <a:spcAft>
                <a:spcPts val="0"/>
              </a:spcAft>
              <a:buNone/>
            </a:pPr>
            <a:r>
              <a:rPr b="1" lang="en" sz="700"/>
              <a:t>12th</a:t>
            </a:r>
            <a:endParaRPr b="1" sz="700"/>
          </a:p>
        </p:txBody>
      </p:sp>
      <p:sp>
        <p:nvSpPr>
          <p:cNvPr id="4784" name="Google Shape;4784;p201"/>
          <p:cNvSpPr/>
          <p:nvPr/>
        </p:nvSpPr>
        <p:spPr>
          <a:xfrm>
            <a:off x="4194013"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Monday</a:t>
            </a:r>
            <a:endParaRPr sz="500"/>
          </a:p>
          <a:p>
            <a:pPr indent="0" lvl="0" marL="0" rtl="0" algn="ctr">
              <a:spcBef>
                <a:spcPts val="0"/>
              </a:spcBef>
              <a:spcAft>
                <a:spcPts val="0"/>
              </a:spcAft>
              <a:buNone/>
            </a:pPr>
            <a:r>
              <a:rPr b="1" lang="en" sz="700"/>
              <a:t>13th</a:t>
            </a:r>
            <a:endParaRPr b="1" sz="700"/>
          </a:p>
        </p:txBody>
      </p:sp>
      <p:sp>
        <p:nvSpPr>
          <p:cNvPr id="4785" name="Google Shape;4785;p201"/>
          <p:cNvSpPr/>
          <p:nvPr/>
        </p:nvSpPr>
        <p:spPr>
          <a:xfrm>
            <a:off x="471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Tuesday</a:t>
            </a:r>
            <a:endParaRPr sz="500"/>
          </a:p>
          <a:p>
            <a:pPr indent="0" lvl="0" marL="0" rtl="0" algn="ctr">
              <a:spcBef>
                <a:spcPts val="0"/>
              </a:spcBef>
              <a:spcAft>
                <a:spcPts val="0"/>
              </a:spcAft>
              <a:buNone/>
            </a:pPr>
            <a:r>
              <a:rPr b="1" lang="en" sz="700"/>
              <a:t>14th</a:t>
            </a:r>
            <a:endParaRPr b="1" sz="700"/>
          </a:p>
        </p:txBody>
      </p:sp>
      <p:sp>
        <p:nvSpPr>
          <p:cNvPr id="4786" name="Google Shape;4786;p201"/>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1- Team Member Scheduling</a:t>
            </a:r>
            <a:endParaRPr/>
          </a:p>
        </p:txBody>
      </p:sp>
      <p:cxnSp>
        <p:nvCxnSpPr>
          <p:cNvPr id="4787" name="Google Shape;4787;p201"/>
          <p:cNvCxnSpPr/>
          <p:nvPr/>
        </p:nvCxnSpPr>
        <p:spPr>
          <a:xfrm rot="10800000">
            <a:off x="52434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788" name="Google Shape;4788;p201"/>
          <p:cNvSpPr/>
          <p:nvPr/>
        </p:nvSpPr>
        <p:spPr>
          <a:xfrm>
            <a:off x="525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Wed</a:t>
            </a:r>
            <a:endParaRPr sz="500"/>
          </a:p>
          <a:p>
            <a:pPr indent="0" lvl="0" marL="0" rtl="0" algn="ctr">
              <a:spcBef>
                <a:spcPts val="0"/>
              </a:spcBef>
              <a:spcAft>
                <a:spcPts val="0"/>
              </a:spcAft>
              <a:buNone/>
            </a:pPr>
            <a:r>
              <a:rPr b="1" lang="en" sz="700"/>
              <a:t>15th</a:t>
            </a:r>
            <a:endParaRPr b="1" sz="700"/>
          </a:p>
        </p:txBody>
      </p:sp>
      <p:grpSp>
        <p:nvGrpSpPr>
          <p:cNvPr id="4789" name="Google Shape;4789;p201"/>
          <p:cNvGrpSpPr/>
          <p:nvPr/>
        </p:nvGrpSpPr>
        <p:grpSpPr>
          <a:xfrm>
            <a:off x="5159825" y="3955650"/>
            <a:ext cx="250200" cy="250200"/>
            <a:chOff x="1981500" y="1923425"/>
            <a:chExt cx="250200" cy="250200"/>
          </a:xfrm>
        </p:grpSpPr>
        <p:sp>
          <p:nvSpPr>
            <p:cNvPr id="4790" name="Google Shape;4790;p201"/>
            <p:cNvSpPr/>
            <p:nvPr/>
          </p:nvSpPr>
          <p:spPr>
            <a:xfrm>
              <a:off x="1981500" y="192342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1" name="Google Shape;4791;p201"/>
            <p:cNvPicPr preferRelativeResize="0"/>
            <p:nvPr/>
          </p:nvPicPr>
          <p:blipFill>
            <a:blip r:embed="rId9">
              <a:alphaModFix/>
            </a:blip>
            <a:stretch>
              <a:fillRect/>
            </a:stretch>
          </p:blipFill>
          <p:spPr>
            <a:xfrm>
              <a:off x="2028648" y="1971451"/>
              <a:ext cx="155900" cy="156750"/>
            </a:xfrm>
            <a:prstGeom prst="rect">
              <a:avLst/>
            </a:prstGeom>
            <a:noFill/>
            <a:ln>
              <a:noFill/>
            </a:ln>
          </p:spPr>
        </p:pic>
      </p:grpSp>
      <p:pic>
        <p:nvPicPr>
          <p:cNvPr id="4792" name="Google Shape;4792;p201"/>
          <p:cNvPicPr preferRelativeResize="0"/>
          <p:nvPr/>
        </p:nvPicPr>
        <p:blipFill rotWithShape="1">
          <a:blip r:embed="rId3">
            <a:alphaModFix/>
          </a:blip>
          <a:srcRect b="83179" l="86917" r="0" t="0"/>
          <a:stretch/>
        </p:blipFill>
        <p:spPr>
          <a:xfrm>
            <a:off x="5527175" y="85250"/>
            <a:ext cx="338500" cy="813901"/>
          </a:xfrm>
          <a:prstGeom prst="rect">
            <a:avLst/>
          </a:prstGeom>
          <a:noFill/>
          <a:ln>
            <a:noFill/>
          </a:ln>
        </p:spPr>
      </p:pic>
      <p:sp>
        <p:nvSpPr>
          <p:cNvPr id="4793" name="Google Shape;4793;p201"/>
          <p:cNvSpPr/>
          <p:nvPr/>
        </p:nvSpPr>
        <p:spPr>
          <a:xfrm>
            <a:off x="3612125" y="3321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201"/>
          <p:cNvGrpSpPr/>
          <p:nvPr/>
        </p:nvGrpSpPr>
        <p:grpSpPr>
          <a:xfrm>
            <a:off x="1650350" y="3160475"/>
            <a:ext cx="250200" cy="250200"/>
            <a:chOff x="1650350" y="3160475"/>
            <a:chExt cx="250200" cy="250200"/>
          </a:xfrm>
        </p:grpSpPr>
        <p:sp>
          <p:nvSpPr>
            <p:cNvPr id="4795" name="Google Shape;4795;p201"/>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6" name="Google Shape;4796;p201"/>
            <p:cNvPicPr preferRelativeResize="0"/>
            <p:nvPr/>
          </p:nvPicPr>
          <p:blipFill>
            <a:blip r:embed="rId10">
              <a:alphaModFix/>
            </a:blip>
            <a:stretch>
              <a:fillRect/>
            </a:stretch>
          </p:blipFill>
          <p:spPr>
            <a:xfrm>
              <a:off x="1692411" y="3199800"/>
              <a:ext cx="166075" cy="171550"/>
            </a:xfrm>
            <a:prstGeom prst="rect">
              <a:avLst/>
            </a:prstGeom>
            <a:noFill/>
            <a:ln>
              <a:noFill/>
            </a:ln>
          </p:spPr>
        </p:pic>
      </p:grpSp>
      <p:sp>
        <p:nvSpPr>
          <p:cNvPr id="4797" name="Google Shape;4797;p201"/>
          <p:cNvSpPr/>
          <p:nvPr/>
        </p:nvSpPr>
        <p:spPr>
          <a:xfrm>
            <a:off x="3951175" y="1340300"/>
            <a:ext cx="1550400" cy="93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is the calendar page. All prospects start out providing their availability and will be </a:t>
            </a:r>
            <a:r>
              <a:rPr lang="en" sz="800"/>
              <a:t>auto scheduled</a:t>
            </a:r>
            <a:r>
              <a:rPr lang="en" sz="800"/>
              <a:t> based off their </a:t>
            </a:r>
            <a:r>
              <a:rPr lang="en" sz="800"/>
              <a:t>availability</a:t>
            </a:r>
            <a:r>
              <a:rPr lang="en" sz="800"/>
              <a:t>. </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93" name="Google Shape;493;p31"/>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of unaccepted job preview</a:t>
            </a:r>
            <a:endParaRPr/>
          </a:p>
        </p:txBody>
      </p:sp>
      <p:sp>
        <p:nvSpPr>
          <p:cNvPr id="494" name="Google Shape;494;p31"/>
          <p:cNvSpPr txBox="1"/>
          <p:nvPr/>
        </p:nvSpPr>
        <p:spPr>
          <a:xfrm>
            <a:off x="1901575" y="503325"/>
            <a:ext cx="1250400" cy="16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what happens when a team member slides open notification from phone home screen and is automatically taken to the shift  to view job preview</a:t>
            </a:r>
            <a:endParaRPr sz="900"/>
          </a:p>
        </p:txBody>
      </p:sp>
      <p:sp>
        <p:nvSpPr>
          <p:cNvPr id="495" name="Google Shape;495;p3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496" name="Google Shape;496;p31"/>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497" name="Google Shape;497;p31"/>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498" name="Google Shape;498;p3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499" name="Google Shape;499;p31"/>
          <p:cNvGrpSpPr/>
          <p:nvPr/>
        </p:nvGrpSpPr>
        <p:grpSpPr>
          <a:xfrm>
            <a:off x="3596550" y="2923875"/>
            <a:ext cx="1950900" cy="320100"/>
            <a:chOff x="3586200" y="3404100"/>
            <a:chExt cx="1950900" cy="320100"/>
          </a:xfrm>
        </p:grpSpPr>
        <p:sp>
          <p:nvSpPr>
            <p:cNvPr id="500" name="Google Shape;500;p3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01" name="Google Shape;501;p3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1"/>
          <p:cNvGrpSpPr/>
          <p:nvPr/>
        </p:nvGrpSpPr>
        <p:grpSpPr>
          <a:xfrm>
            <a:off x="3586200" y="3876625"/>
            <a:ext cx="1950900" cy="320100"/>
            <a:chOff x="3586200" y="3716550"/>
            <a:chExt cx="1950900" cy="320100"/>
          </a:xfrm>
        </p:grpSpPr>
        <p:sp>
          <p:nvSpPr>
            <p:cNvPr id="503" name="Google Shape;503;p31"/>
            <p:cNvSpPr/>
            <p:nvPr/>
          </p:nvSpPr>
          <p:spPr>
            <a:xfrm>
              <a:off x="3586200" y="371655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Swipe to accept</a:t>
              </a:r>
              <a:endParaRPr sz="900"/>
            </a:p>
          </p:txBody>
        </p:sp>
        <p:sp>
          <p:nvSpPr>
            <p:cNvPr id="504" name="Google Shape;504;p31"/>
            <p:cNvSpPr/>
            <p:nvPr/>
          </p:nvSpPr>
          <p:spPr>
            <a:xfrm>
              <a:off x="4572000" y="3766500"/>
              <a:ext cx="650400" cy="220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1"/>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509" name="Google Shape;509;p31"/>
          <p:cNvSpPr txBox="1"/>
          <p:nvPr/>
        </p:nvSpPr>
        <p:spPr>
          <a:xfrm>
            <a:off x="6330100" y="462800"/>
            <a:ext cx="2392200" cy="3461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Job Type</a:t>
            </a:r>
            <a:endParaRPr sz="900"/>
          </a:p>
          <a:p>
            <a:pPr indent="-285750" lvl="1" marL="914400" rtl="0" algn="l">
              <a:spcBef>
                <a:spcPts val="0"/>
              </a:spcBef>
              <a:spcAft>
                <a:spcPts val="0"/>
              </a:spcAft>
              <a:buSzPts val="900"/>
              <a:buChar char="○"/>
            </a:pPr>
            <a:r>
              <a:rPr lang="en" sz="900"/>
              <a:t>Light work</a:t>
            </a:r>
            <a:endParaRPr sz="900"/>
          </a:p>
          <a:p>
            <a:pPr indent="-285750" lvl="1" marL="914400" rtl="0" algn="l">
              <a:spcBef>
                <a:spcPts val="0"/>
              </a:spcBef>
              <a:spcAft>
                <a:spcPts val="0"/>
              </a:spcAft>
              <a:buSzPts val="900"/>
              <a:buChar char="○"/>
            </a:pPr>
            <a:r>
              <a:rPr lang="en" sz="900"/>
              <a:t>Medium Weight</a:t>
            </a:r>
            <a:endParaRPr sz="900"/>
          </a:p>
          <a:p>
            <a:pPr indent="-285750" lvl="1" marL="914400" rtl="0" algn="l">
              <a:spcBef>
                <a:spcPts val="0"/>
              </a:spcBef>
              <a:spcAft>
                <a:spcPts val="0"/>
              </a:spcAft>
              <a:buSzPts val="900"/>
              <a:buChar char="○"/>
            </a:pPr>
            <a:r>
              <a:rPr lang="en" sz="900"/>
              <a:t>Heavy Duty</a:t>
            </a:r>
            <a:endParaRPr sz="900"/>
          </a:p>
          <a:p>
            <a:pPr indent="-285750" lvl="0" marL="457200" rtl="0" algn="l">
              <a:spcBef>
                <a:spcPts val="0"/>
              </a:spcBef>
              <a:spcAft>
                <a:spcPts val="0"/>
              </a:spcAft>
              <a:buSzPts val="900"/>
              <a:buChar char="●"/>
            </a:pPr>
            <a:r>
              <a:rPr lang="en" sz="900"/>
              <a:t>Map View</a:t>
            </a:r>
            <a:endParaRPr sz="900"/>
          </a:p>
          <a:p>
            <a:pPr indent="-285750" lvl="1" marL="914400" rtl="0" algn="l">
              <a:spcBef>
                <a:spcPts val="0"/>
              </a:spcBef>
              <a:spcAft>
                <a:spcPts val="0"/>
              </a:spcAft>
              <a:buSzPts val="900"/>
              <a:buChar char="○"/>
            </a:pPr>
            <a:r>
              <a:rPr lang="en" sz="900"/>
              <a:t>Shows pinpoint on map but no address in map</a:t>
            </a:r>
            <a:endParaRPr sz="900"/>
          </a:p>
          <a:p>
            <a:pPr indent="-285750" lvl="0" marL="457200" rtl="0" algn="l">
              <a:spcBef>
                <a:spcPts val="0"/>
              </a:spcBef>
              <a:spcAft>
                <a:spcPts val="0"/>
              </a:spcAft>
              <a:buSzPts val="900"/>
              <a:buChar char="●"/>
            </a:pPr>
            <a:r>
              <a:rPr lang="en" sz="900"/>
              <a:t>Team Members</a:t>
            </a:r>
            <a:endParaRPr sz="900"/>
          </a:p>
          <a:p>
            <a:pPr indent="-285750" lvl="1" marL="914400" rtl="0" algn="l">
              <a:spcBef>
                <a:spcPts val="0"/>
              </a:spcBef>
              <a:spcAft>
                <a:spcPts val="0"/>
              </a:spcAft>
              <a:buSzPts val="900"/>
              <a:buChar char="○"/>
            </a:pPr>
            <a:r>
              <a:rPr lang="en" sz="900"/>
              <a:t>Shows picture icon of team members with first name, last initial.(unclickable)</a:t>
            </a:r>
            <a:endParaRPr sz="900"/>
          </a:p>
          <a:p>
            <a:pPr indent="-285750" lvl="0" marL="457200" rtl="0" algn="l">
              <a:spcBef>
                <a:spcPts val="0"/>
              </a:spcBef>
              <a:spcAft>
                <a:spcPts val="0"/>
              </a:spcAft>
              <a:buSzPts val="900"/>
              <a:buChar char="●"/>
            </a:pPr>
            <a:r>
              <a:rPr lang="en" sz="900"/>
              <a:t>Job Details</a:t>
            </a:r>
            <a:endParaRPr sz="900"/>
          </a:p>
          <a:p>
            <a:pPr indent="-285750" lvl="1" marL="914400" rtl="0" algn="l">
              <a:spcBef>
                <a:spcPts val="0"/>
              </a:spcBef>
              <a:spcAft>
                <a:spcPts val="0"/>
              </a:spcAft>
              <a:buSzPts val="900"/>
              <a:buChar char="○"/>
            </a:pPr>
            <a:r>
              <a:rPr lang="en" sz="900"/>
              <a:t>Customer name, # and address is blurred until shift is accepted.</a:t>
            </a:r>
            <a:endParaRPr sz="900"/>
          </a:p>
          <a:p>
            <a:pPr indent="-285750" lvl="0" marL="457200" rtl="0" algn="l">
              <a:spcBef>
                <a:spcPts val="0"/>
              </a:spcBef>
              <a:spcAft>
                <a:spcPts val="0"/>
              </a:spcAft>
              <a:buSzPts val="900"/>
              <a:buChar char="●"/>
            </a:pPr>
            <a:r>
              <a:rPr lang="en" sz="900"/>
              <a:t>Additional Details</a:t>
            </a:r>
            <a:endParaRPr sz="900"/>
          </a:p>
          <a:p>
            <a:pPr indent="-285750" lvl="1" marL="914400" rtl="0" algn="l">
              <a:spcBef>
                <a:spcPts val="0"/>
              </a:spcBef>
              <a:spcAft>
                <a:spcPts val="0"/>
              </a:spcAft>
              <a:buSzPts val="900"/>
              <a:buChar char="○"/>
            </a:pPr>
            <a:r>
              <a:rPr lang="en" sz="900"/>
              <a:t>Unclickable until shift is accepted</a:t>
            </a:r>
            <a:endParaRPr sz="900"/>
          </a:p>
          <a:p>
            <a:pPr indent="-285750" lvl="0" marL="457200" rtl="0" algn="l">
              <a:spcBef>
                <a:spcPts val="0"/>
              </a:spcBef>
              <a:spcAft>
                <a:spcPts val="0"/>
              </a:spcAft>
              <a:buSzPts val="900"/>
              <a:buChar char="●"/>
            </a:pPr>
            <a:r>
              <a:rPr lang="en" sz="900"/>
              <a:t>Swipe to accept</a:t>
            </a:r>
            <a:endParaRPr sz="900"/>
          </a:p>
          <a:p>
            <a:pPr indent="-285750" lvl="1" marL="914400" rtl="0" algn="l">
              <a:spcBef>
                <a:spcPts val="0"/>
              </a:spcBef>
              <a:spcAft>
                <a:spcPts val="0"/>
              </a:spcAft>
              <a:buSzPts val="900"/>
              <a:buChar char="○"/>
            </a:pPr>
            <a:r>
              <a:rPr lang="en" sz="900"/>
              <a:t>If crew member shift is accepted automatically. If Chief, pop up message populates asking if chief or crew</a:t>
            </a:r>
            <a:endParaRPr sz="9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1" name="Shape 4801"/>
        <p:cNvGrpSpPr/>
        <p:nvPr/>
      </p:nvGrpSpPr>
      <p:grpSpPr>
        <a:xfrm>
          <a:off x="0" y="0"/>
          <a:ext cx="0" cy="0"/>
          <a:chOff x="0" y="0"/>
          <a:chExt cx="0" cy="0"/>
        </a:xfrm>
      </p:grpSpPr>
      <p:pic>
        <p:nvPicPr>
          <p:cNvPr id="4802" name="Google Shape;4802;p20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803" name="Google Shape;4803;p20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804" name="Google Shape;4804;p202"/>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4805" name="Google Shape;4805;p202"/>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806" name="Google Shape;4806;p202"/>
          <p:cNvGrpSpPr/>
          <p:nvPr/>
        </p:nvGrpSpPr>
        <p:grpSpPr>
          <a:xfrm>
            <a:off x="3580975" y="4273000"/>
            <a:ext cx="1950900" cy="360000"/>
            <a:chOff x="3596550" y="4284550"/>
            <a:chExt cx="1950900" cy="360000"/>
          </a:xfrm>
        </p:grpSpPr>
        <p:sp>
          <p:nvSpPr>
            <p:cNvPr id="4807" name="Google Shape;4807;p20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8" name="Google Shape;4808;p20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809" name="Google Shape;4809;p20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10" name="Google Shape;4810;p20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811" name="Google Shape;4811;p20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812" name="Google Shape;4812;p20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813" name="Google Shape;4813;p202"/>
          <p:cNvGrpSpPr/>
          <p:nvPr/>
        </p:nvGrpSpPr>
        <p:grpSpPr>
          <a:xfrm>
            <a:off x="3580985" y="851650"/>
            <a:ext cx="1982040" cy="309916"/>
            <a:chOff x="3573360" y="1099525"/>
            <a:chExt cx="1982040" cy="309916"/>
          </a:xfrm>
        </p:grpSpPr>
        <p:grpSp>
          <p:nvGrpSpPr>
            <p:cNvPr id="4814" name="Google Shape;4814;p202"/>
            <p:cNvGrpSpPr/>
            <p:nvPr/>
          </p:nvGrpSpPr>
          <p:grpSpPr>
            <a:xfrm>
              <a:off x="3588600" y="1159123"/>
              <a:ext cx="1966800" cy="250318"/>
              <a:chOff x="3580725" y="1276925"/>
              <a:chExt cx="1966800" cy="310800"/>
            </a:xfrm>
          </p:grpSpPr>
          <p:sp>
            <p:nvSpPr>
              <p:cNvPr id="4815" name="Google Shape;4815;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6" name="Google Shape;4816;p202"/>
              <p:cNvCxnSpPr>
                <a:stCxn id="4815" idx="1"/>
                <a:endCxn id="481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17" name="Google Shape;4817;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4818" name="Google Shape;4818;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819" name="Google Shape;4819;p202"/>
          <p:cNvGrpSpPr/>
          <p:nvPr/>
        </p:nvGrpSpPr>
        <p:grpSpPr>
          <a:xfrm>
            <a:off x="3580985" y="1107488"/>
            <a:ext cx="1982040" cy="309916"/>
            <a:chOff x="3573360" y="1099525"/>
            <a:chExt cx="1982040" cy="309916"/>
          </a:xfrm>
        </p:grpSpPr>
        <p:grpSp>
          <p:nvGrpSpPr>
            <p:cNvPr id="4820" name="Google Shape;4820;p202"/>
            <p:cNvGrpSpPr/>
            <p:nvPr/>
          </p:nvGrpSpPr>
          <p:grpSpPr>
            <a:xfrm>
              <a:off x="3588600" y="1159123"/>
              <a:ext cx="1966800" cy="250318"/>
              <a:chOff x="3580725" y="1276925"/>
              <a:chExt cx="1966800" cy="310800"/>
            </a:xfrm>
          </p:grpSpPr>
          <p:sp>
            <p:nvSpPr>
              <p:cNvPr id="4821" name="Google Shape;4821;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202"/>
              <p:cNvCxnSpPr>
                <a:stCxn id="4821" idx="1"/>
                <a:endCxn id="482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23" name="Google Shape;4823;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4824" name="Google Shape;4824;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825" name="Google Shape;4825;p202"/>
          <p:cNvGrpSpPr/>
          <p:nvPr/>
        </p:nvGrpSpPr>
        <p:grpSpPr>
          <a:xfrm>
            <a:off x="3580981" y="1366032"/>
            <a:ext cx="1982040" cy="309916"/>
            <a:chOff x="3573360" y="1099525"/>
            <a:chExt cx="1982040" cy="309916"/>
          </a:xfrm>
        </p:grpSpPr>
        <p:grpSp>
          <p:nvGrpSpPr>
            <p:cNvPr id="4826" name="Google Shape;4826;p202"/>
            <p:cNvGrpSpPr/>
            <p:nvPr/>
          </p:nvGrpSpPr>
          <p:grpSpPr>
            <a:xfrm>
              <a:off x="3588600" y="1159123"/>
              <a:ext cx="1966800" cy="250318"/>
              <a:chOff x="3580725" y="1276925"/>
              <a:chExt cx="1966800" cy="310800"/>
            </a:xfrm>
          </p:grpSpPr>
          <p:sp>
            <p:nvSpPr>
              <p:cNvPr id="4827" name="Google Shape;4827;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8" name="Google Shape;4828;p202"/>
              <p:cNvCxnSpPr>
                <a:stCxn id="4827" idx="1"/>
                <a:endCxn id="482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29" name="Google Shape;4829;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4830" name="Google Shape;4830;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831" name="Google Shape;4831;p202"/>
          <p:cNvGrpSpPr/>
          <p:nvPr/>
        </p:nvGrpSpPr>
        <p:grpSpPr>
          <a:xfrm>
            <a:off x="3580981" y="1627782"/>
            <a:ext cx="1982040" cy="309916"/>
            <a:chOff x="3573360" y="1099525"/>
            <a:chExt cx="1982040" cy="309916"/>
          </a:xfrm>
        </p:grpSpPr>
        <p:grpSp>
          <p:nvGrpSpPr>
            <p:cNvPr id="4832" name="Google Shape;4832;p202"/>
            <p:cNvGrpSpPr/>
            <p:nvPr/>
          </p:nvGrpSpPr>
          <p:grpSpPr>
            <a:xfrm>
              <a:off x="3588600" y="1159123"/>
              <a:ext cx="1966800" cy="250318"/>
              <a:chOff x="3580725" y="1276925"/>
              <a:chExt cx="1966800" cy="310800"/>
            </a:xfrm>
          </p:grpSpPr>
          <p:sp>
            <p:nvSpPr>
              <p:cNvPr id="4833" name="Google Shape;4833;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4" name="Google Shape;4834;p202"/>
              <p:cNvCxnSpPr>
                <a:stCxn id="4833" idx="1"/>
                <a:endCxn id="483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35" name="Google Shape;4835;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4836" name="Google Shape;4836;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837" name="Google Shape;4837;p202"/>
          <p:cNvGrpSpPr/>
          <p:nvPr/>
        </p:nvGrpSpPr>
        <p:grpSpPr>
          <a:xfrm>
            <a:off x="3580981" y="1894865"/>
            <a:ext cx="1982040" cy="309916"/>
            <a:chOff x="3573360" y="1099525"/>
            <a:chExt cx="1982040" cy="309916"/>
          </a:xfrm>
        </p:grpSpPr>
        <p:grpSp>
          <p:nvGrpSpPr>
            <p:cNvPr id="4838" name="Google Shape;4838;p202"/>
            <p:cNvGrpSpPr/>
            <p:nvPr/>
          </p:nvGrpSpPr>
          <p:grpSpPr>
            <a:xfrm>
              <a:off x="3588600" y="1159123"/>
              <a:ext cx="1966800" cy="250318"/>
              <a:chOff x="3580725" y="1276925"/>
              <a:chExt cx="1966800" cy="310800"/>
            </a:xfrm>
          </p:grpSpPr>
          <p:sp>
            <p:nvSpPr>
              <p:cNvPr id="4839" name="Google Shape;4839;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0" name="Google Shape;4840;p202"/>
              <p:cNvCxnSpPr>
                <a:stCxn id="4839" idx="1"/>
                <a:endCxn id="483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41" name="Google Shape;4841;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4842" name="Google Shape;4842;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43" name="Google Shape;4843;p202"/>
          <p:cNvGrpSpPr/>
          <p:nvPr/>
        </p:nvGrpSpPr>
        <p:grpSpPr>
          <a:xfrm>
            <a:off x="3580981" y="2169855"/>
            <a:ext cx="1982040" cy="309916"/>
            <a:chOff x="3573360" y="1099525"/>
            <a:chExt cx="1982040" cy="309916"/>
          </a:xfrm>
        </p:grpSpPr>
        <p:grpSp>
          <p:nvGrpSpPr>
            <p:cNvPr id="4844" name="Google Shape;4844;p202"/>
            <p:cNvGrpSpPr/>
            <p:nvPr/>
          </p:nvGrpSpPr>
          <p:grpSpPr>
            <a:xfrm>
              <a:off x="3588600" y="1159123"/>
              <a:ext cx="1966800" cy="250318"/>
              <a:chOff x="3580725" y="1276925"/>
              <a:chExt cx="1966800" cy="310800"/>
            </a:xfrm>
          </p:grpSpPr>
          <p:sp>
            <p:nvSpPr>
              <p:cNvPr id="4845" name="Google Shape;4845;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6" name="Google Shape;4846;p202"/>
              <p:cNvCxnSpPr>
                <a:stCxn id="4845" idx="1"/>
                <a:endCxn id="484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47" name="Google Shape;4847;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4848" name="Google Shape;4848;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49" name="Google Shape;4849;p202"/>
          <p:cNvGrpSpPr/>
          <p:nvPr/>
        </p:nvGrpSpPr>
        <p:grpSpPr>
          <a:xfrm>
            <a:off x="3580981" y="2450857"/>
            <a:ext cx="1982040" cy="309916"/>
            <a:chOff x="3573360" y="1099525"/>
            <a:chExt cx="1982040" cy="309916"/>
          </a:xfrm>
        </p:grpSpPr>
        <p:grpSp>
          <p:nvGrpSpPr>
            <p:cNvPr id="4850" name="Google Shape;4850;p202"/>
            <p:cNvGrpSpPr/>
            <p:nvPr/>
          </p:nvGrpSpPr>
          <p:grpSpPr>
            <a:xfrm>
              <a:off x="3588600" y="1159123"/>
              <a:ext cx="1966800" cy="250318"/>
              <a:chOff x="3580725" y="1276925"/>
              <a:chExt cx="1966800" cy="310800"/>
            </a:xfrm>
          </p:grpSpPr>
          <p:sp>
            <p:nvSpPr>
              <p:cNvPr id="4851" name="Google Shape;4851;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2" name="Google Shape;4852;p202"/>
              <p:cNvCxnSpPr>
                <a:stCxn id="4851" idx="1"/>
                <a:endCxn id="485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53" name="Google Shape;4853;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4854" name="Google Shape;4854;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55" name="Google Shape;4855;p202"/>
          <p:cNvGrpSpPr/>
          <p:nvPr/>
        </p:nvGrpSpPr>
        <p:grpSpPr>
          <a:xfrm>
            <a:off x="3580981" y="3002105"/>
            <a:ext cx="1982040" cy="309916"/>
            <a:chOff x="3573360" y="1099525"/>
            <a:chExt cx="1982040" cy="309916"/>
          </a:xfrm>
        </p:grpSpPr>
        <p:grpSp>
          <p:nvGrpSpPr>
            <p:cNvPr id="4856" name="Google Shape;4856;p202"/>
            <p:cNvGrpSpPr/>
            <p:nvPr/>
          </p:nvGrpSpPr>
          <p:grpSpPr>
            <a:xfrm>
              <a:off x="3588600" y="1159123"/>
              <a:ext cx="1966800" cy="250318"/>
              <a:chOff x="3580725" y="1276925"/>
              <a:chExt cx="1966800" cy="310800"/>
            </a:xfrm>
          </p:grpSpPr>
          <p:sp>
            <p:nvSpPr>
              <p:cNvPr id="4857" name="Google Shape;4857;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8" name="Google Shape;4858;p202"/>
              <p:cNvCxnSpPr>
                <a:stCxn id="4857" idx="1"/>
                <a:endCxn id="485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59" name="Google Shape;4859;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4860" name="Google Shape;4860;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61" name="Google Shape;4861;p202"/>
          <p:cNvGrpSpPr/>
          <p:nvPr/>
        </p:nvGrpSpPr>
        <p:grpSpPr>
          <a:xfrm>
            <a:off x="3580981" y="2723283"/>
            <a:ext cx="1982040" cy="309916"/>
            <a:chOff x="3573360" y="1099525"/>
            <a:chExt cx="1982040" cy="309916"/>
          </a:xfrm>
        </p:grpSpPr>
        <p:grpSp>
          <p:nvGrpSpPr>
            <p:cNvPr id="4862" name="Google Shape;4862;p202"/>
            <p:cNvGrpSpPr/>
            <p:nvPr/>
          </p:nvGrpSpPr>
          <p:grpSpPr>
            <a:xfrm>
              <a:off x="3588600" y="1159123"/>
              <a:ext cx="1966800" cy="250318"/>
              <a:chOff x="3580725" y="1276925"/>
              <a:chExt cx="1966800" cy="310800"/>
            </a:xfrm>
          </p:grpSpPr>
          <p:sp>
            <p:nvSpPr>
              <p:cNvPr id="4863" name="Google Shape;4863;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4" name="Google Shape;4864;p202"/>
              <p:cNvCxnSpPr>
                <a:stCxn id="4863" idx="1"/>
                <a:endCxn id="486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65" name="Google Shape;4865;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4866" name="Google Shape;4866;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67" name="Google Shape;4867;p202"/>
          <p:cNvGrpSpPr/>
          <p:nvPr/>
        </p:nvGrpSpPr>
        <p:grpSpPr>
          <a:xfrm>
            <a:off x="3580981" y="3280415"/>
            <a:ext cx="1982040" cy="309916"/>
            <a:chOff x="3573360" y="1099525"/>
            <a:chExt cx="1982040" cy="309916"/>
          </a:xfrm>
        </p:grpSpPr>
        <p:grpSp>
          <p:nvGrpSpPr>
            <p:cNvPr id="4868" name="Google Shape;4868;p202"/>
            <p:cNvGrpSpPr/>
            <p:nvPr/>
          </p:nvGrpSpPr>
          <p:grpSpPr>
            <a:xfrm>
              <a:off x="3588600" y="1159123"/>
              <a:ext cx="1966800" cy="250318"/>
              <a:chOff x="3580725" y="1276925"/>
              <a:chExt cx="1966800" cy="310800"/>
            </a:xfrm>
          </p:grpSpPr>
          <p:sp>
            <p:nvSpPr>
              <p:cNvPr id="4869" name="Google Shape;4869;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0" name="Google Shape;4870;p202"/>
              <p:cNvCxnSpPr>
                <a:stCxn id="4869" idx="1"/>
                <a:endCxn id="486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71" name="Google Shape;4871;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4872" name="Google Shape;4872;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873" name="Google Shape;4873;p202"/>
          <p:cNvGrpSpPr/>
          <p:nvPr/>
        </p:nvGrpSpPr>
        <p:grpSpPr>
          <a:xfrm>
            <a:off x="3580981" y="3553354"/>
            <a:ext cx="1982040" cy="309916"/>
            <a:chOff x="3573360" y="1099525"/>
            <a:chExt cx="1982040" cy="309916"/>
          </a:xfrm>
        </p:grpSpPr>
        <p:grpSp>
          <p:nvGrpSpPr>
            <p:cNvPr id="4874" name="Google Shape;4874;p202"/>
            <p:cNvGrpSpPr/>
            <p:nvPr/>
          </p:nvGrpSpPr>
          <p:grpSpPr>
            <a:xfrm>
              <a:off x="3588600" y="1159123"/>
              <a:ext cx="1966800" cy="250318"/>
              <a:chOff x="3580725" y="1276925"/>
              <a:chExt cx="1966800" cy="310800"/>
            </a:xfrm>
          </p:grpSpPr>
          <p:sp>
            <p:nvSpPr>
              <p:cNvPr id="4875" name="Google Shape;4875;p202"/>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6" name="Google Shape;4876;p202"/>
              <p:cNvCxnSpPr>
                <a:stCxn id="4875" idx="1"/>
                <a:endCxn id="487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877" name="Google Shape;4877;p202"/>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4878" name="Google Shape;4878;p202"/>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cxnSp>
        <p:nvCxnSpPr>
          <p:cNvPr id="4879" name="Google Shape;4879;p202"/>
          <p:cNvCxnSpPr/>
          <p:nvPr/>
        </p:nvCxnSpPr>
        <p:spPr>
          <a:xfrm rot="10800000">
            <a:off x="4194025" y="851650"/>
            <a:ext cx="15300" cy="3067800"/>
          </a:xfrm>
          <a:prstGeom prst="straightConnector1">
            <a:avLst/>
          </a:prstGeom>
          <a:noFill/>
          <a:ln cap="flat" cmpd="sng" w="9525">
            <a:solidFill>
              <a:schemeClr val="dk2"/>
            </a:solidFill>
            <a:prstDash val="solid"/>
            <a:round/>
            <a:headEnd len="med" w="med" type="none"/>
            <a:tailEnd len="med" w="med" type="none"/>
          </a:ln>
        </p:spPr>
      </p:cxnSp>
      <p:cxnSp>
        <p:nvCxnSpPr>
          <p:cNvPr id="4880" name="Google Shape;4880;p202"/>
          <p:cNvCxnSpPr/>
          <p:nvPr/>
        </p:nvCxnSpPr>
        <p:spPr>
          <a:xfrm rot="10800000">
            <a:off x="47187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881" name="Google Shape;4881;p202"/>
          <p:cNvSpPr/>
          <p:nvPr/>
        </p:nvSpPr>
        <p:spPr>
          <a:xfrm>
            <a:off x="36693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Tomorrow</a:t>
            </a:r>
            <a:endParaRPr sz="500"/>
          </a:p>
          <a:p>
            <a:pPr indent="0" lvl="0" marL="0" rtl="0" algn="ctr">
              <a:spcBef>
                <a:spcPts val="0"/>
              </a:spcBef>
              <a:spcAft>
                <a:spcPts val="0"/>
              </a:spcAft>
              <a:buNone/>
            </a:pPr>
            <a:r>
              <a:rPr b="1" lang="en" sz="700"/>
              <a:t>12th</a:t>
            </a:r>
            <a:endParaRPr b="1" sz="700"/>
          </a:p>
        </p:txBody>
      </p:sp>
      <p:sp>
        <p:nvSpPr>
          <p:cNvPr id="4882" name="Google Shape;4882;p202"/>
          <p:cNvSpPr/>
          <p:nvPr/>
        </p:nvSpPr>
        <p:spPr>
          <a:xfrm>
            <a:off x="4194013"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Monday</a:t>
            </a:r>
            <a:endParaRPr sz="500"/>
          </a:p>
          <a:p>
            <a:pPr indent="0" lvl="0" marL="0" rtl="0" algn="ctr">
              <a:spcBef>
                <a:spcPts val="0"/>
              </a:spcBef>
              <a:spcAft>
                <a:spcPts val="0"/>
              </a:spcAft>
              <a:buNone/>
            </a:pPr>
            <a:r>
              <a:rPr b="1" lang="en" sz="700"/>
              <a:t>13th</a:t>
            </a:r>
            <a:endParaRPr b="1" sz="700"/>
          </a:p>
        </p:txBody>
      </p:sp>
      <p:sp>
        <p:nvSpPr>
          <p:cNvPr id="4883" name="Google Shape;4883;p202"/>
          <p:cNvSpPr/>
          <p:nvPr/>
        </p:nvSpPr>
        <p:spPr>
          <a:xfrm>
            <a:off x="471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Tuesday</a:t>
            </a:r>
            <a:endParaRPr sz="500"/>
          </a:p>
          <a:p>
            <a:pPr indent="0" lvl="0" marL="0" rtl="0" algn="ctr">
              <a:spcBef>
                <a:spcPts val="0"/>
              </a:spcBef>
              <a:spcAft>
                <a:spcPts val="0"/>
              </a:spcAft>
              <a:buNone/>
            </a:pPr>
            <a:r>
              <a:rPr b="1" lang="en" sz="700"/>
              <a:t>14th</a:t>
            </a:r>
            <a:endParaRPr b="1" sz="700"/>
          </a:p>
        </p:txBody>
      </p:sp>
      <p:sp>
        <p:nvSpPr>
          <p:cNvPr id="4884" name="Google Shape;4884;p202"/>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1- Team Member Scheduling</a:t>
            </a:r>
            <a:endParaRPr/>
          </a:p>
        </p:txBody>
      </p:sp>
      <p:cxnSp>
        <p:nvCxnSpPr>
          <p:cNvPr id="4885" name="Google Shape;4885;p202"/>
          <p:cNvCxnSpPr/>
          <p:nvPr/>
        </p:nvCxnSpPr>
        <p:spPr>
          <a:xfrm rot="10800000">
            <a:off x="52434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886" name="Google Shape;4886;p202"/>
          <p:cNvSpPr/>
          <p:nvPr/>
        </p:nvSpPr>
        <p:spPr>
          <a:xfrm>
            <a:off x="525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Wed</a:t>
            </a:r>
            <a:endParaRPr sz="500"/>
          </a:p>
          <a:p>
            <a:pPr indent="0" lvl="0" marL="0" rtl="0" algn="ctr">
              <a:spcBef>
                <a:spcPts val="0"/>
              </a:spcBef>
              <a:spcAft>
                <a:spcPts val="0"/>
              </a:spcAft>
              <a:buNone/>
            </a:pPr>
            <a:r>
              <a:rPr b="1" lang="en" sz="700"/>
              <a:t>15th</a:t>
            </a:r>
            <a:endParaRPr b="1" sz="700"/>
          </a:p>
        </p:txBody>
      </p:sp>
      <p:grpSp>
        <p:nvGrpSpPr>
          <p:cNvPr id="4887" name="Google Shape;4887;p202"/>
          <p:cNvGrpSpPr/>
          <p:nvPr/>
        </p:nvGrpSpPr>
        <p:grpSpPr>
          <a:xfrm>
            <a:off x="5159825" y="3955650"/>
            <a:ext cx="250200" cy="250200"/>
            <a:chOff x="1981500" y="1923425"/>
            <a:chExt cx="250200" cy="250200"/>
          </a:xfrm>
        </p:grpSpPr>
        <p:sp>
          <p:nvSpPr>
            <p:cNvPr id="4888" name="Google Shape;4888;p202"/>
            <p:cNvSpPr/>
            <p:nvPr/>
          </p:nvSpPr>
          <p:spPr>
            <a:xfrm>
              <a:off x="1981500" y="192342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9" name="Google Shape;4889;p202"/>
            <p:cNvPicPr preferRelativeResize="0"/>
            <p:nvPr/>
          </p:nvPicPr>
          <p:blipFill>
            <a:blip r:embed="rId9">
              <a:alphaModFix/>
            </a:blip>
            <a:stretch>
              <a:fillRect/>
            </a:stretch>
          </p:blipFill>
          <p:spPr>
            <a:xfrm>
              <a:off x="2028648" y="1971451"/>
              <a:ext cx="155900" cy="156750"/>
            </a:xfrm>
            <a:prstGeom prst="rect">
              <a:avLst/>
            </a:prstGeom>
            <a:noFill/>
            <a:ln>
              <a:noFill/>
            </a:ln>
          </p:spPr>
        </p:pic>
      </p:grpSp>
      <p:pic>
        <p:nvPicPr>
          <p:cNvPr id="4890" name="Google Shape;4890;p202"/>
          <p:cNvPicPr preferRelativeResize="0"/>
          <p:nvPr/>
        </p:nvPicPr>
        <p:blipFill rotWithShape="1">
          <a:blip r:embed="rId3">
            <a:alphaModFix/>
          </a:blip>
          <a:srcRect b="83179" l="86917" r="0" t="0"/>
          <a:stretch/>
        </p:blipFill>
        <p:spPr>
          <a:xfrm>
            <a:off x="5527175" y="85250"/>
            <a:ext cx="338500" cy="813901"/>
          </a:xfrm>
          <a:prstGeom prst="rect">
            <a:avLst/>
          </a:prstGeom>
          <a:noFill/>
          <a:ln>
            <a:noFill/>
          </a:ln>
        </p:spPr>
      </p:pic>
      <p:sp>
        <p:nvSpPr>
          <p:cNvPr id="4891" name="Google Shape;4891;p202"/>
          <p:cNvSpPr/>
          <p:nvPr/>
        </p:nvSpPr>
        <p:spPr>
          <a:xfrm>
            <a:off x="3612125" y="3321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202"/>
          <p:cNvGrpSpPr/>
          <p:nvPr/>
        </p:nvGrpSpPr>
        <p:grpSpPr>
          <a:xfrm>
            <a:off x="1650350" y="3160475"/>
            <a:ext cx="250200" cy="250200"/>
            <a:chOff x="1650350" y="3160475"/>
            <a:chExt cx="250200" cy="250200"/>
          </a:xfrm>
        </p:grpSpPr>
        <p:sp>
          <p:nvSpPr>
            <p:cNvPr id="4893" name="Google Shape;4893;p202"/>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4" name="Google Shape;4894;p202"/>
            <p:cNvPicPr preferRelativeResize="0"/>
            <p:nvPr/>
          </p:nvPicPr>
          <p:blipFill>
            <a:blip r:embed="rId10">
              <a:alphaModFix/>
            </a:blip>
            <a:stretch>
              <a:fillRect/>
            </a:stretch>
          </p:blipFill>
          <p:spPr>
            <a:xfrm>
              <a:off x="1692411" y="3199800"/>
              <a:ext cx="166075" cy="171550"/>
            </a:xfrm>
            <a:prstGeom prst="rect">
              <a:avLst/>
            </a:prstGeom>
            <a:noFill/>
            <a:ln>
              <a:noFill/>
            </a:ln>
          </p:spPr>
        </p:pic>
      </p:grpSp>
      <p:sp>
        <p:nvSpPr>
          <p:cNvPr id="4895" name="Google Shape;4895;p202"/>
          <p:cNvSpPr/>
          <p:nvPr/>
        </p:nvSpPr>
        <p:spPr>
          <a:xfrm>
            <a:off x="3951175" y="1340300"/>
            <a:ext cx="1550400" cy="93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Once you reach the level of starter you will be able to choose your own shifts and...</a:t>
            </a:r>
            <a:r>
              <a:rPr lang="en" sz="800"/>
              <a:t> </a:t>
            </a:r>
            <a:endParaRPr sz="8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9" name="Shape 4899"/>
        <p:cNvGrpSpPr/>
        <p:nvPr/>
      </p:nvGrpSpPr>
      <p:grpSpPr>
        <a:xfrm>
          <a:off x="0" y="0"/>
          <a:ext cx="0" cy="0"/>
          <a:chOff x="0" y="0"/>
          <a:chExt cx="0" cy="0"/>
        </a:xfrm>
      </p:grpSpPr>
      <p:pic>
        <p:nvPicPr>
          <p:cNvPr id="4900" name="Google Shape;4900;p20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901" name="Google Shape;4901;p20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902" name="Google Shape;4902;p203"/>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4903" name="Google Shape;4903;p203"/>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904" name="Google Shape;4904;p203"/>
          <p:cNvGrpSpPr/>
          <p:nvPr/>
        </p:nvGrpSpPr>
        <p:grpSpPr>
          <a:xfrm>
            <a:off x="3580975" y="4273000"/>
            <a:ext cx="1950900" cy="360000"/>
            <a:chOff x="3596550" y="4284550"/>
            <a:chExt cx="1950900" cy="360000"/>
          </a:xfrm>
        </p:grpSpPr>
        <p:sp>
          <p:nvSpPr>
            <p:cNvPr id="4905" name="Google Shape;4905;p20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6" name="Google Shape;4906;p20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907" name="Google Shape;4907;p20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908" name="Google Shape;4908;p20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909" name="Google Shape;4909;p203"/>
            <p:cNvPicPr preferRelativeResize="0"/>
            <p:nvPr/>
          </p:nvPicPr>
          <p:blipFill>
            <a:blip r:embed="rId7">
              <a:alphaModFix/>
            </a:blip>
            <a:stretch>
              <a:fillRect/>
            </a:stretch>
          </p:blipFill>
          <p:spPr>
            <a:xfrm>
              <a:off x="4822339" y="4357425"/>
              <a:ext cx="228975" cy="230175"/>
            </a:xfrm>
            <a:prstGeom prst="rect">
              <a:avLst/>
            </a:prstGeom>
            <a:noFill/>
            <a:ln>
              <a:noFill/>
            </a:ln>
          </p:spPr>
        </p:pic>
      </p:grpSp>
      <p:grpSp>
        <p:nvGrpSpPr>
          <p:cNvPr id="4910" name="Google Shape;4910;p203"/>
          <p:cNvGrpSpPr/>
          <p:nvPr/>
        </p:nvGrpSpPr>
        <p:grpSpPr>
          <a:xfrm>
            <a:off x="3580985" y="851650"/>
            <a:ext cx="1982040" cy="309916"/>
            <a:chOff x="3573360" y="1099525"/>
            <a:chExt cx="1982040" cy="309916"/>
          </a:xfrm>
        </p:grpSpPr>
        <p:grpSp>
          <p:nvGrpSpPr>
            <p:cNvPr id="4911" name="Google Shape;4911;p203"/>
            <p:cNvGrpSpPr/>
            <p:nvPr/>
          </p:nvGrpSpPr>
          <p:grpSpPr>
            <a:xfrm>
              <a:off x="3588600" y="1159123"/>
              <a:ext cx="1966800" cy="250318"/>
              <a:chOff x="3580725" y="1276925"/>
              <a:chExt cx="1966800" cy="310800"/>
            </a:xfrm>
          </p:grpSpPr>
          <p:sp>
            <p:nvSpPr>
              <p:cNvPr id="4912" name="Google Shape;4912;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3" name="Google Shape;4913;p203"/>
              <p:cNvCxnSpPr>
                <a:stCxn id="4912" idx="1"/>
                <a:endCxn id="491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14" name="Google Shape;4914;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4915" name="Google Shape;4915;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916" name="Google Shape;4916;p203"/>
          <p:cNvGrpSpPr/>
          <p:nvPr/>
        </p:nvGrpSpPr>
        <p:grpSpPr>
          <a:xfrm>
            <a:off x="3580985" y="1107488"/>
            <a:ext cx="1982040" cy="309916"/>
            <a:chOff x="3573360" y="1099525"/>
            <a:chExt cx="1982040" cy="309916"/>
          </a:xfrm>
        </p:grpSpPr>
        <p:grpSp>
          <p:nvGrpSpPr>
            <p:cNvPr id="4917" name="Google Shape;4917;p203"/>
            <p:cNvGrpSpPr/>
            <p:nvPr/>
          </p:nvGrpSpPr>
          <p:grpSpPr>
            <a:xfrm>
              <a:off x="3588600" y="1159123"/>
              <a:ext cx="1966800" cy="250318"/>
              <a:chOff x="3580725" y="1276925"/>
              <a:chExt cx="1966800" cy="310800"/>
            </a:xfrm>
          </p:grpSpPr>
          <p:sp>
            <p:nvSpPr>
              <p:cNvPr id="4918" name="Google Shape;4918;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9" name="Google Shape;4919;p203"/>
              <p:cNvCxnSpPr>
                <a:stCxn id="4918" idx="1"/>
                <a:endCxn id="491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20" name="Google Shape;4920;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4921" name="Google Shape;4921;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922" name="Google Shape;4922;p203"/>
          <p:cNvGrpSpPr/>
          <p:nvPr/>
        </p:nvGrpSpPr>
        <p:grpSpPr>
          <a:xfrm>
            <a:off x="3580981" y="1366032"/>
            <a:ext cx="1982040" cy="309916"/>
            <a:chOff x="3573360" y="1099525"/>
            <a:chExt cx="1982040" cy="309916"/>
          </a:xfrm>
        </p:grpSpPr>
        <p:grpSp>
          <p:nvGrpSpPr>
            <p:cNvPr id="4923" name="Google Shape;4923;p203"/>
            <p:cNvGrpSpPr/>
            <p:nvPr/>
          </p:nvGrpSpPr>
          <p:grpSpPr>
            <a:xfrm>
              <a:off x="3588600" y="1159123"/>
              <a:ext cx="1966800" cy="250318"/>
              <a:chOff x="3580725" y="1276925"/>
              <a:chExt cx="1966800" cy="310800"/>
            </a:xfrm>
          </p:grpSpPr>
          <p:sp>
            <p:nvSpPr>
              <p:cNvPr id="4924" name="Google Shape;4924;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5" name="Google Shape;4925;p203"/>
              <p:cNvCxnSpPr>
                <a:stCxn id="4924" idx="1"/>
                <a:endCxn id="492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26" name="Google Shape;4926;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4927" name="Google Shape;4927;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928" name="Google Shape;4928;p203"/>
          <p:cNvGrpSpPr/>
          <p:nvPr/>
        </p:nvGrpSpPr>
        <p:grpSpPr>
          <a:xfrm>
            <a:off x="3580981" y="1627782"/>
            <a:ext cx="1982040" cy="309916"/>
            <a:chOff x="3573360" y="1099525"/>
            <a:chExt cx="1982040" cy="309916"/>
          </a:xfrm>
        </p:grpSpPr>
        <p:grpSp>
          <p:nvGrpSpPr>
            <p:cNvPr id="4929" name="Google Shape;4929;p203"/>
            <p:cNvGrpSpPr/>
            <p:nvPr/>
          </p:nvGrpSpPr>
          <p:grpSpPr>
            <a:xfrm>
              <a:off x="3588600" y="1159123"/>
              <a:ext cx="1966800" cy="250318"/>
              <a:chOff x="3580725" y="1276925"/>
              <a:chExt cx="1966800" cy="310800"/>
            </a:xfrm>
          </p:grpSpPr>
          <p:sp>
            <p:nvSpPr>
              <p:cNvPr id="4930" name="Google Shape;4930;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1" name="Google Shape;4931;p203"/>
              <p:cNvCxnSpPr>
                <a:stCxn id="4930" idx="1"/>
                <a:endCxn id="493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32" name="Google Shape;4932;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4933" name="Google Shape;4933;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934" name="Google Shape;4934;p203"/>
          <p:cNvGrpSpPr/>
          <p:nvPr/>
        </p:nvGrpSpPr>
        <p:grpSpPr>
          <a:xfrm>
            <a:off x="3580981" y="1894865"/>
            <a:ext cx="1982040" cy="309916"/>
            <a:chOff x="3573360" y="1099525"/>
            <a:chExt cx="1982040" cy="309916"/>
          </a:xfrm>
        </p:grpSpPr>
        <p:grpSp>
          <p:nvGrpSpPr>
            <p:cNvPr id="4935" name="Google Shape;4935;p203"/>
            <p:cNvGrpSpPr/>
            <p:nvPr/>
          </p:nvGrpSpPr>
          <p:grpSpPr>
            <a:xfrm>
              <a:off x="3588600" y="1159123"/>
              <a:ext cx="1966800" cy="250318"/>
              <a:chOff x="3580725" y="1276925"/>
              <a:chExt cx="1966800" cy="310800"/>
            </a:xfrm>
          </p:grpSpPr>
          <p:sp>
            <p:nvSpPr>
              <p:cNvPr id="4936" name="Google Shape;4936;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7" name="Google Shape;4937;p203"/>
              <p:cNvCxnSpPr>
                <a:stCxn id="4936" idx="1"/>
                <a:endCxn id="493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38" name="Google Shape;4938;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4939" name="Google Shape;4939;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40" name="Google Shape;4940;p203"/>
          <p:cNvGrpSpPr/>
          <p:nvPr/>
        </p:nvGrpSpPr>
        <p:grpSpPr>
          <a:xfrm>
            <a:off x="3580981" y="2169855"/>
            <a:ext cx="1982040" cy="309916"/>
            <a:chOff x="3573360" y="1099525"/>
            <a:chExt cx="1982040" cy="309916"/>
          </a:xfrm>
        </p:grpSpPr>
        <p:grpSp>
          <p:nvGrpSpPr>
            <p:cNvPr id="4941" name="Google Shape;4941;p203"/>
            <p:cNvGrpSpPr/>
            <p:nvPr/>
          </p:nvGrpSpPr>
          <p:grpSpPr>
            <a:xfrm>
              <a:off x="3588600" y="1159123"/>
              <a:ext cx="1966800" cy="250318"/>
              <a:chOff x="3580725" y="1276925"/>
              <a:chExt cx="1966800" cy="310800"/>
            </a:xfrm>
          </p:grpSpPr>
          <p:sp>
            <p:nvSpPr>
              <p:cNvPr id="4942" name="Google Shape;4942;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3" name="Google Shape;4943;p203"/>
              <p:cNvCxnSpPr>
                <a:stCxn id="4942" idx="1"/>
                <a:endCxn id="494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44" name="Google Shape;4944;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4945" name="Google Shape;4945;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46" name="Google Shape;4946;p203"/>
          <p:cNvGrpSpPr/>
          <p:nvPr/>
        </p:nvGrpSpPr>
        <p:grpSpPr>
          <a:xfrm>
            <a:off x="3580981" y="2450857"/>
            <a:ext cx="1982040" cy="309916"/>
            <a:chOff x="3573360" y="1099525"/>
            <a:chExt cx="1982040" cy="309916"/>
          </a:xfrm>
        </p:grpSpPr>
        <p:grpSp>
          <p:nvGrpSpPr>
            <p:cNvPr id="4947" name="Google Shape;4947;p203"/>
            <p:cNvGrpSpPr/>
            <p:nvPr/>
          </p:nvGrpSpPr>
          <p:grpSpPr>
            <a:xfrm>
              <a:off x="3588600" y="1159123"/>
              <a:ext cx="1966800" cy="250318"/>
              <a:chOff x="3580725" y="1276925"/>
              <a:chExt cx="1966800" cy="310800"/>
            </a:xfrm>
          </p:grpSpPr>
          <p:sp>
            <p:nvSpPr>
              <p:cNvPr id="4948" name="Google Shape;4948;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9" name="Google Shape;4949;p203"/>
              <p:cNvCxnSpPr>
                <a:stCxn id="4948" idx="1"/>
                <a:endCxn id="494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50" name="Google Shape;4950;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4951" name="Google Shape;4951;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52" name="Google Shape;4952;p203"/>
          <p:cNvGrpSpPr/>
          <p:nvPr/>
        </p:nvGrpSpPr>
        <p:grpSpPr>
          <a:xfrm>
            <a:off x="3580981" y="3002105"/>
            <a:ext cx="1982040" cy="309916"/>
            <a:chOff x="3573360" y="1099525"/>
            <a:chExt cx="1982040" cy="309916"/>
          </a:xfrm>
        </p:grpSpPr>
        <p:grpSp>
          <p:nvGrpSpPr>
            <p:cNvPr id="4953" name="Google Shape;4953;p203"/>
            <p:cNvGrpSpPr/>
            <p:nvPr/>
          </p:nvGrpSpPr>
          <p:grpSpPr>
            <a:xfrm>
              <a:off x="3588600" y="1159123"/>
              <a:ext cx="1966800" cy="250318"/>
              <a:chOff x="3580725" y="1276925"/>
              <a:chExt cx="1966800" cy="310800"/>
            </a:xfrm>
          </p:grpSpPr>
          <p:sp>
            <p:nvSpPr>
              <p:cNvPr id="4954" name="Google Shape;4954;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5" name="Google Shape;4955;p203"/>
              <p:cNvCxnSpPr>
                <a:stCxn id="4954" idx="1"/>
                <a:endCxn id="495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56" name="Google Shape;4956;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4957" name="Google Shape;4957;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58" name="Google Shape;4958;p203"/>
          <p:cNvGrpSpPr/>
          <p:nvPr/>
        </p:nvGrpSpPr>
        <p:grpSpPr>
          <a:xfrm>
            <a:off x="3580981" y="2723283"/>
            <a:ext cx="1982040" cy="309916"/>
            <a:chOff x="3573360" y="1099525"/>
            <a:chExt cx="1982040" cy="309916"/>
          </a:xfrm>
        </p:grpSpPr>
        <p:grpSp>
          <p:nvGrpSpPr>
            <p:cNvPr id="4959" name="Google Shape;4959;p203"/>
            <p:cNvGrpSpPr/>
            <p:nvPr/>
          </p:nvGrpSpPr>
          <p:grpSpPr>
            <a:xfrm>
              <a:off x="3588600" y="1159123"/>
              <a:ext cx="1966800" cy="250318"/>
              <a:chOff x="3580725" y="1276925"/>
              <a:chExt cx="1966800" cy="310800"/>
            </a:xfrm>
          </p:grpSpPr>
          <p:sp>
            <p:nvSpPr>
              <p:cNvPr id="4960" name="Google Shape;4960;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1" name="Google Shape;4961;p203"/>
              <p:cNvCxnSpPr>
                <a:stCxn id="4960" idx="1"/>
                <a:endCxn id="496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62" name="Google Shape;4962;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4963" name="Google Shape;4963;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64" name="Google Shape;4964;p203"/>
          <p:cNvGrpSpPr/>
          <p:nvPr/>
        </p:nvGrpSpPr>
        <p:grpSpPr>
          <a:xfrm>
            <a:off x="3580981" y="3280415"/>
            <a:ext cx="1982040" cy="309916"/>
            <a:chOff x="3573360" y="1099525"/>
            <a:chExt cx="1982040" cy="309916"/>
          </a:xfrm>
        </p:grpSpPr>
        <p:grpSp>
          <p:nvGrpSpPr>
            <p:cNvPr id="4965" name="Google Shape;4965;p203"/>
            <p:cNvGrpSpPr/>
            <p:nvPr/>
          </p:nvGrpSpPr>
          <p:grpSpPr>
            <a:xfrm>
              <a:off x="3588600" y="1159123"/>
              <a:ext cx="1966800" cy="250318"/>
              <a:chOff x="3580725" y="1276925"/>
              <a:chExt cx="1966800" cy="310800"/>
            </a:xfrm>
          </p:grpSpPr>
          <p:sp>
            <p:nvSpPr>
              <p:cNvPr id="4966" name="Google Shape;4966;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7" name="Google Shape;4967;p203"/>
              <p:cNvCxnSpPr>
                <a:stCxn id="4966" idx="1"/>
                <a:endCxn id="496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68" name="Google Shape;4968;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4969" name="Google Shape;4969;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970" name="Google Shape;4970;p203"/>
          <p:cNvGrpSpPr/>
          <p:nvPr/>
        </p:nvGrpSpPr>
        <p:grpSpPr>
          <a:xfrm>
            <a:off x="3580981" y="3553354"/>
            <a:ext cx="1982040" cy="309916"/>
            <a:chOff x="3573360" y="1099525"/>
            <a:chExt cx="1982040" cy="309916"/>
          </a:xfrm>
        </p:grpSpPr>
        <p:grpSp>
          <p:nvGrpSpPr>
            <p:cNvPr id="4971" name="Google Shape;4971;p203"/>
            <p:cNvGrpSpPr/>
            <p:nvPr/>
          </p:nvGrpSpPr>
          <p:grpSpPr>
            <a:xfrm>
              <a:off x="3588600" y="1159123"/>
              <a:ext cx="1966800" cy="250318"/>
              <a:chOff x="3580725" y="1276925"/>
              <a:chExt cx="1966800" cy="310800"/>
            </a:xfrm>
          </p:grpSpPr>
          <p:sp>
            <p:nvSpPr>
              <p:cNvPr id="4972" name="Google Shape;4972;p203"/>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3" name="Google Shape;4973;p203"/>
              <p:cNvCxnSpPr>
                <a:stCxn id="4972" idx="1"/>
                <a:endCxn id="497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974" name="Google Shape;4974;p203"/>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4975" name="Google Shape;4975;p203"/>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cxnSp>
        <p:nvCxnSpPr>
          <p:cNvPr id="4976" name="Google Shape;4976;p203"/>
          <p:cNvCxnSpPr/>
          <p:nvPr/>
        </p:nvCxnSpPr>
        <p:spPr>
          <a:xfrm rot="10800000">
            <a:off x="4194025" y="851650"/>
            <a:ext cx="15300" cy="3067800"/>
          </a:xfrm>
          <a:prstGeom prst="straightConnector1">
            <a:avLst/>
          </a:prstGeom>
          <a:noFill/>
          <a:ln cap="flat" cmpd="sng" w="9525">
            <a:solidFill>
              <a:schemeClr val="dk2"/>
            </a:solidFill>
            <a:prstDash val="solid"/>
            <a:round/>
            <a:headEnd len="med" w="med" type="none"/>
            <a:tailEnd len="med" w="med" type="none"/>
          </a:ln>
        </p:spPr>
      </p:cxnSp>
      <p:cxnSp>
        <p:nvCxnSpPr>
          <p:cNvPr id="4977" name="Google Shape;4977;p203"/>
          <p:cNvCxnSpPr/>
          <p:nvPr/>
        </p:nvCxnSpPr>
        <p:spPr>
          <a:xfrm rot="10800000">
            <a:off x="47187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978" name="Google Shape;4978;p203"/>
          <p:cNvSpPr/>
          <p:nvPr/>
        </p:nvSpPr>
        <p:spPr>
          <a:xfrm>
            <a:off x="36693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Tomorrow</a:t>
            </a:r>
            <a:endParaRPr sz="500"/>
          </a:p>
          <a:p>
            <a:pPr indent="0" lvl="0" marL="0" rtl="0" algn="ctr">
              <a:spcBef>
                <a:spcPts val="0"/>
              </a:spcBef>
              <a:spcAft>
                <a:spcPts val="0"/>
              </a:spcAft>
              <a:buNone/>
            </a:pPr>
            <a:r>
              <a:rPr b="1" lang="en" sz="700"/>
              <a:t>12th</a:t>
            </a:r>
            <a:endParaRPr b="1" sz="700"/>
          </a:p>
        </p:txBody>
      </p:sp>
      <p:sp>
        <p:nvSpPr>
          <p:cNvPr id="4979" name="Google Shape;4979;p203"/>
          <p:cNvSpPr/>
          <p:nvPr/>
        </p:nvSpPr>
        <p:spPr>
          <a:xfrm>
            <a:off x="4194013"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Monday</a:t>
            </a:r>
            <a:endParaRPr sz="500"/>
          </a:p>
          <a:p>
            <a:pPr indent="0" lvl="0" marL="0" rtl="0" algn="ctr">
              <a:spcBef>
                <a:spcPts val="0"/>
              </a:spcBef>
              <a:spcAft>
                <a:spcPts val="0"/>
              </a:spcAft>
              <a:buNone/>
            </a:pPr>
            <a:r>
              <a:rPr b="1" lang="en" sz="700"/>
              <a:t>13th</a:t>
            </a:r>
            <a:endParaRPr b="1" sz="700"/>
          </a:p>
        </p:txBody>
      </p:sp>
      <p:sp>
        <p:nvSpPr>
          <p:cNvPr id="4980" name="Google Shape;4980;p203"/>
          <p:cNvSpPr/>
          <p:nvPr/>
        </p:nvSpPr>
        <p:spPr>
          <a:xfrm>
            <a:off x="471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Tuesday</a:t>
            </a:r>
            <a:endParaRPr sz="500"/>
          </a:p>
          <a:p>
            <a:pPr indent="0" lvl="0" marL="0" rtl="0" algn="ctr">
              <a:spcBef>
                <a:spcPts val="0"/>
              </a:spcBef>
              <a:spcAft>
                <a:spcPts val="0"/>
              </a:spcAft>
              <a:buNone/>
            </a:pPr>
            <a:r>
              <a:rPr b="1" lang="en" sz="700"/>
              <a:t>14th</a:t>
            </a:r>
            <a:endParaRPr b="1" sz="700"/>
          </a:p>
        </p:txBody>
      </p:sp>
      <p:sp>
        <p:nvSpPr>
          <p:cNvPr id="4981" name="Google Shape;4981;p203"/>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1- Team Member Scheduling</a:t>
            </a:r>
            <a:endParaRPr/>
          </a:p>
        </p:txBody>
      </p:sp>
      <p:cxnSp>
        <p:nvCxnSpPr>
          <p:cNvPr id="4982" name="Google Shape;4982;p203"/>
          <p:cNvCxnSpPr/>
          <p:nvPr/>
        </p:nvCxnSpPr>
        <p:spPr>
          <a:xfrm rot="10800000">
            <a:off x="52434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983" name="Google Shape;4983;p203"/>
          <p:cNvSpPr/>
          <p:nvPr/>
        </p:nvSpPr>
        <p:spPr>
          <a:xfrm>
            <a:off x="525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Wed</a:t>
            </a:r>
            <a:endParaRPr sz="500"/>
          </a:p>
          <a:p>
            <a:pPr indent="0" lvl="0" marL="0" rtl="0" algn="ctr">
              <a:spcBef>
                <a:spcPts val="0"/>
              </a:spcBef>
              <a:spcAft>
                <a:spcPts val="0"/>
              </a:spcAft>
              <a:buNone/>
            </a:pPr>
            <a:r>
              <a:rPr b="1" lang="en" sz="700"/>
              <a:t>15th</a:t>
            </a:r>
            <a:endParaRPr b="1" sz="700"/>
          </a:p>
        </p:txBody>
      </p:sp>
      <p:pic>
        <p:nvPicPr>
          <p:cNvPr id="4984" name="Google Shape;4984;p203"/>
          <p:cNvPicPr preferRelativeResize="0"/>
          <p:nvPr/>
        </p:nvPicPr>
        <p:blipFill rotWithShape="1">
          <a:blip r:embed="rId3">
            <a:alphaModFix/>
          </a:blip>
          <a:srcRect b="83179" l="86917" r="0" t="0"/>
          <a:stretch/>
        </p:blipFill>
        <p:spPr>
          <a:xfrm>
            <a:off x="5527175" y="85250"/>
            <a:ext cx="338500" cy="813901"/>
          </a:xfrm>
          <a:prstGeom prst="rect">
            <a:avLst/>
          </a:prstGeom>
          <a:noFill/>
          <a:ln>
            <a:noFill/>
          </a:ln>
        </p:spPr>
      </p:pic>
      <p:sp>
        <p:nvSpPr>
          <p:cNvPr id="4985" name="Google Shape;4985;p203"/>
          <p:cNvSpPr/>
          <p:nvPr/>
        </p:nvSpPr>
        <p:spPr>
          <a:xfrm>
            <a:off x="3596550" y="3943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6" name="Google Shape;4986;p203"/>
          <p:cNvGrpSpPr/>
          <p:nvPr/>
        </p:nvGrpSpPr>
        <p:grpSpPr>
          <a:xfrm>
            <a:off x="1650350" y="3160475"/>
            <a:ext cx="250200" cy="250200"/>
            <a:chOff x="1650350" y="3160475"/>
            <a:chExt cx="250200" cy="250200"/>
          </a:xfrm>
        </p:grpSpPr>
        <p:sp>
          <p:nvSpPr>
            <p:cNvPr id="4987" name="Google Shape;4987;p203"/>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8" name="Google Shape;4988;p203"/>
            <p:cNvPicPr preferRelativeResize="0"/>
            <p:nvPr/>
          </p:nvPicPr>
          <p:blipFill>
            <a:blip r:embed="rId8">
              <a:alphaModFix/>
            </a:blip>
            <a:stretch>
              <a:fillRect/>
            </a:stretch>
          </p:blipFill>
          <p:spPr>
            <a:xfrm>
              <a:off x="1692411" y="3199800"/>
              <a:ext cx="166075" cy="171550"/>
            </a:xfrm>
            <a:prstGeom prst="rect">
              <a:avLst/>
            </a:prstGeom>
            <a:noFill/>
            <a:ln>
              <a:noFill/>
            </a:ln>
          </p:spPr>
        </p:pic>
      </p:grpSp>
      <p:sp>
        <p:nvSpPr>
          <p:cNvPr id="4989" name="Google Shape;4989;p203"/>
          <p:cNvSpPr/>
          <p:nvPr/>
        </p:nvSpPr>
        <p:spPr>
          <a:xfrm flipH="1">
            <a:off x="4120200" y="2751813"/>
            <a:ext cx="1550400" cy="93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You will activate the Go Live Feature. Click the icon to learn more</a:t>
            </a:r>
            <a:endParaRPr sz="800"/>
          </a:p>
        </p:txBody>
      </p:sp>
      <p:sp>
        <p:nvSpPr>
          <p:cNvPr id="4990" name="Google Shape;4990;p203"/>
          <p:cNvSpPr/>
          <p:nvPr/>
        </p:nvSpPr>
        <p:spPr>
          <a:xfrm>
            <a:off x="5159825" y="3955650"/>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1" name="Google Shape;4991;p203"/>
          <p:cNvPicPr preferRelativeResize="0"/>
          <p:nvPr/>
        </p:nvPicPr>
        <p:blipFill>
          <a:blip r:embed="rId9">
            <a:alphaModFix/>
          </a:blip>
          <a:stretch>
            <a:fillRect/>
          </a:stretch>
        </p:blipFill>
        <p:spPr>
          <a:xfrm>
            <a:off x="5215065" y="4010885"/>
            <a:ext cx="139725" cy="1397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5" name="Shape 4995"/>
        <p:cNvGrpSpPr/>
        <p:nvPr/>
      </p:nvGrpSpPr>
      <p:grpSpPr>
        <a:xfrm>
          <a:off x="0" y="0"/>
          <a:ext cx="0" cy="0"/>
          <a:chOff x="0" y="0"/>
          <a:chExt cx="0" cy="0"/>
        </a:xfrm>
      </p:grpSpPr>
      <p:pic>
        <p:nvPicPr>
          <p:cNvPr id="4996" name="Google Shape;4996;p20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997" name="Google Shape;4997;p20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998" name="Google Shape;4998;p204"/>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4999" name="Google Shape;4999;p204"/>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5000" name="Google Shape;5000;p204"/>
          <p:cNvGrpSpPr/>
          <p:nvPr/>
        </p:nvGrpSpPr>
        <p:grpSpPr>
          <a:xfrm>
            <a:off x="3580975" y="4273000"/>
            <a:ext cx="1950900" cy="360000"/>
            <a:chOff x="3596550" y="4284550"/>
            <a:chExt cx="1950900" cy="360000"/>
          </a:xfrm>
        </p:grpSpPr>
        <p:sp>
          <p:nvSpPr>
            <p:cNvPr id="5001" name="Google Shape;5001;p20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2" name="Google Shape;5002;p20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003" name="Google Shape;5003;p20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004" name="Google Shape;5004;p20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005" name="Google Shape;5005;p204"/>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5006" name="Google Shape;5006;p204"/>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1- Team Member Scheduling</a:t>
            </a:r>
            <a:endParaRPr/>
          </a:p>
        </p:txBody>
      </p:sp>
      <p:grpSp>
        <p:nvGrpSpPr>
          <p:cNvPr id="5007" name="Google Shape;5007;p204"/>
          <p:cNvGrpSpPr/>
          <p:nvPr/>
        </p:nvGrpSpPr>
        <p:grpSpPr>
          <a:xfrm>
            <a:off x="5214350" y="3872500"/>
            <a:ext cx="250200" cy="250200"/>
            <a:chOff x="1650350" y="3160475"/>
            <a:chExt cx="250200" cy="250200"/>
          </a:xfrm>
        </p:grpSpPr>
        <p:sp>
          <p:nvSpPr>
            <p:cNvPr id="5008" name="Google Shape;5008;p204"/>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9" name="Google Shape;5009;p204"/>
            <p:cNvPicPr preferRelativeResize="0"/>
            <p:nvPr/>
          </p:nvPicPr>
          <p:blipFill>
            <a:blip r:embed="rId8">
              <a:alphaModFix/>
            </a:blip>
            <a:stretch>
              <a:fillRect/>
            </a:stretch>
          </p:blipFill>
          <p:spPr>
            <a:xfrm>
              <a:off x="1692411" y="3199800"/>
              <a:ext cx="166075" cy="171550"/>
            </a:xfrm>
            <a:prstGeom prst="rect">
              <a:avLst/>
            </a:prstGeom>
            <a:noFill/>
            <a:ln>
              <a:noFill/>
            </a:ln>
          </p:spPr>
        </p:pic>
      </p:grpSp>
      <p:grpSp>
        <p:nvGrpSpPr>
          <p:cNvPr id="5010" name="Google Shape;5010;p204"/>
          <p:cNvGrpSpPr/>
          <p:nvPr/>
        </p:nvGrpSpPr>
        <p:grpSpPr>
          <a:xfrm>
            <a:off x="6396525" y="3772600"/>
            <a:ext cx="250200" cy="250200"/>
            <a:chOff x="1981500" y="1923425"/>
            <a:chExt cx="250200" cy="250200"/>
          </a:xfrm>
        </p:grpSpPr>
        <p:sp>
          <p:nvSpPr>
            <p:cNvPr id="5011" name="Google Shape;5011;p204"/>
            <p:cNvSpPr/>
            <p:nvPr/>
          </p:nvSpPr>
          <p:spPr>
            <a:xfrm>
              <a:off x="1981500" y="192342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2" name="Google Shape;5012;p204"/>
            <p:cNvPicPr preferRelativeResize="0"/>
            <p:nvPr/>
          </p:nvPicPr>
          <p:blipFill>
            <a:blip r:embed="rId9">
              <a:alphaModFix/>
            </a:blip>
            <a:stretch>
              <a:fillRect/>
            </a:stretch>
          </p:blipFill>
          <p:spPr>
            <a:xfrm>
              <a:off x="2028648" y="1971451"/>
              <a:ext cx="155900" cy="156750"/>
            </a:xfrm>
            <a:prstGeom prst="rect">
              <a:avLst/>
            </a:prstGeom>
            <a:noFill/>
            <a:ln>
              <a:noFill/>
            </a:ln>
          </p:spPr>
        </p:pic>
      </p:grpSp>
      <p:pic>
        <p:nvPicPr>
          <p:cNvPr id="5013" name="Google Shape;5013;p204"/>
          <p:cNvPicPr preferRelativeResize="0"/>
          <p:nvPr/>
        </p:nvPicPr>
        <p:blipFill>
          <a:blip r:embed="rId10">
            <a:alphaModFix/>
          </a:blip>
          <a:stretch>
            <a:fillRect/>
          </a:stretch>
        </p:blipFill>
        <p:spPr>
          <a:xfrm>
            <a:off x="4406050" y="4327900"/>
            <a:ext cx="250200" cy="250200"/>
          </a:xfrm>
          <a:prstGeom prst="rect">
            <a:avLst/>
          </a:prstGeom>
          <a:noFill/>
          <a:ln>
            <a:noFill/>
          </a:ln>
        </p:spPr>
      </p:pic>
      <p:pic>
        <p:nvPicPr>
          <p:cNvPr id="5014" name="Google Shape;5014;p204"/>
          <p:cNvPicPr preferRelativeResize="0"/>
          <p:nvPr/>
        </p:nvPicPr>
        <p:blipFill>
          <a:blip r:embed="rId11">
            <a:alphaModFix/>
          </a:blip>
          <a:stretch>
            <a:fillRect/>
          </a:stretch>
        </p:blipFill>
        <p:spPr>
          <a:xfrm>
            <a:off x="3724650" y="1656775"/>
            <a:ext cx="1694700" cy="1694700"/>
          </a:xfrm>
          <a:prstGeom prst="rect">
            <a:avLst/>
          </a:prstGeom>
          <a:noFill/>
          <a:ln>
            <a:noFill/>
          </a:ln>
        </p:spPr>
      </p:pic>
      <p:sp>
        <p:nvSpPr>
          <p:cNvPr id="5015" name="Google Shape;5015;p204"/>
          <p:cNvSpPr/>
          <p:nvPr/>
        </p:nvSpPr>
        <p:spPr>
          <a:xfrm>
            <a:off x="3596550" y="3943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04"/>
          <p:cNvSpPr/>
          <p:nvPr/>
        </p:nvSpPr>
        <p:spPr>
          <a:xfrm flipH="1">
            <a:off x="3467575" y="1015688"/>
            <a:ext cx="1550400" cy="931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When clicking the Go Live button, you are saying you are available to help a customer within the next 45 minutes. </a:t>
            </a:r>
            <a:endParaRPr sz="8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pic>
        <p:nvPicPr>
          <p:cNvPr id="5021" name="Google Shape;5021;p20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022" name="Google Shape;5022;p20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023" name="Google Shape;5023;p205"/>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5024" name="Google Shape;5024;p205"/>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5025" name="Google Shape;5025;p205"/>
          <p:cNvGrpSpPr/>
          <p:nvPr/>
        </p:nvGrpSpPr>
        <p:grpSpPr>
          <a:xfrm>
            <a:off x="3580975" y="4273000"/>
            <a:ext cx="1950900" cy="360000"/>
            <a:chOff x="3596550" y="4284550"/>
            <a:chExt cx="1950900" cy="360000"/>
          </a:xfrm>
        </p:grpSpPr>
        <p:sp>
          <p:nvSpPr>
            <p:cNvPr id="5026" name="Google Shape;5026;p20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7" name="Google Shape;5027;p20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028" name="Google Shape;5028;p20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029" name="Google Shape;5029;p20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030" name="Google Shape;5030;p205"/>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5031" name="Google Shape;5031;p205"/>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1- Team Member Scheduling</a:t>
            </a:r>
            <a:endParaRPr/>
          </a:p>
        </p:txBody>
      </p:sp>
      <p:grpSp>
        <p:nvGrpSpPr>
          <p:cNvPr id="5032" name="Google Shape;5032;p205"/>
          <p:cNvGrpSpPr/>
          <p:nvPr/>
        </p:nvGrpSpPr>
        <p:grpSpPr>
          <a:xfrm>
            <a:off x="5159825" y="3818950"/>
            <a:ext cx="250200" cy="250200"/>
            <a:chOff x="1650350" y="3160475"/>
            <a:chExt cx="250200" cy="250200"/>
          </a:xfrm>
        </p:grpSpPr>
        <p:sp>
          <p:nvSpPr>
            <p:cNvPr id="5033" name="Google Shape;5033;p205"/>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4" name="Google Shape;5034;p205"/>
            <p:cNvPicPr preferRelativeResize="0"/>
            <p:nvPr/>
          </p:nvPicPr>
          <p:blipFill>
            <a:blip r:embed="rId8">
              <a:alphaModFix/>
            </a:blip>
            <a:stretch>
              <a:fillRect/>
            </a:stretch>
          </p:blipFill>
          <p:spPr>
            <a:xfrm>
              <a:off x="1692411" y="3199800"/>
              <a:ext cx="166075" cy="171550"/>
            </a:xfrm>
            <a:prstGeom prst="rect">
              <a:avLst/>
            </a:prstGeom>
            <a:noFill/>
            <a:ln>
              <a:noFill/>
            </a:ln>
          </p:spPr>
        </p:pic>
      </p:grpSp>
      <p:pic>
        <p:nvPicPr>
          <p:cNvPr id="5035" name="Google Shape;5035;p205"/>
          <p:cNvPicPr preferRelativeResize="0"/>
          <p:nvPr/>
        </p:nvPicPr>
        <p:blipFill>
          <a:blip r:embed="rId9">
            <a:alphaModFix/>
          </a:blip>
          <a:stretch>
            <a:fillRect/>
          </a:stretch>
        </p:blipFill>
        <p:spPr>
          <a:xfrm>
            <a:off x="4406050" y="4327900"/>
            <a:ext cx="250200" cy="250200"/>
          </a:xfrm>
          <a:prstGeom prst="rect">
            <a:avLst/>
          </a:prstGeom>
          <a:noFill/>
          <a:ln>
            <a:noFill/>
          </a:ln>
        </p:spPr>
      </p:pic>
      <p:pic>
        <p:nvPicPr>
          <p:cNvPr id="5036" name="Google Shape;5036;p205"/>
          <p:cNvPicPr preferRelativeResize="0"/>
          <p:nvPr/>
        </p:nvPicPr>
        <p:blipFill>
          <a:blip r:embed="rId10">
            <a:alphaModFix/>
          </a:blip>
          <a:stretch>
            <a:fillRect/>
          </a:stretch>
        </p:blipFill>
        <p:spPr>
          <a:xfrm>
            <a:off x="3724650" y="1656775"/>
            <a:ext cx="1694700" cy="1694700"/>
          </a:xfrm>
          <a:prstGeom prst="rect">
            <a:avLst/>
          </a:prstGeom>
          <a:noFill/>
          <a:ln>
            <a:noFill/>
          </a:ln>
        </p:spPr>
      </p:pic>
      <p:sp>
        <p:nvSpPr>
          <p:cNvPr id="5037" name="Google Shape;5037;p205"/>
          <p:cNvSpPr/>
          <p:nvPr/>
        </p:nvSpPr>
        <p:spPr>
          <a:xfrm>
            <a:off x="3596550" y="3943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05"/>
          <p:cNvSpPr/>
          <p:nvPr/>
        </p:nvSpPr>
        <p:spPr>
          <a:xfrm flipH="1">
            <a:off x="3781225" y="735854"/>
            <a:ext cx="1550400" cy="1199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When “Live” you will start of at your normal hourly rate. Every hour you are live, you will earn $1 additional an hr up to $20. You will earn that rate for any request that comes in.</a:t>
            </a:r>
            <a:endParaRPr sz="8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2" name="Shape 5042"/>
        <p:cNvGrpSpPr/>
        <p:nvPr/>
      </p:nvGrpSpPr>
      <p:grpSpPr>
        <a:xfrm>
          <a:off x="0" y="0"/>
          <a:ext cx="0" cy="0"/>
          <a:chOff x="0" y="0"/>
          <a:chExt cx="0" cy="0"/>
        </a:xfrm>
      </p:grpSpPr>
      <p:pic>
        <p:nvPicPr>
          <p:cNvPr id="5043" name="Google Shape;5043;p20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044" name="Google Shape;5044;p20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045" name="Google Shape;5045;p206"/>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2- Team Member Scheduling</a:t>
            </a:r>
            <a:endParaRPr/>
          </a:p>
        </p:txBody>
      </p:sp>
      <p:sp>
        <p:nvSpPr>
          <p:cNvPr id="5046" name="Google Shape;5046;p206"/>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5047" name="Google Shape;5047;p206"/>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5048" name="Google Shape;5048;p206"/>
          <p:cNvGrpSpPr/>
          <p:nvPr/>
        </p:nvGrpSpPr>
        <p:grpSpPr>
          <a:xfrm>
            <a:off x="3596550" y="4284550"/>
            <a:ext cx="1950900" cy="360000"/>
            <a:chOff x="3596550" y="4284550"/>
            <a:chExt cx="1950900" cy="360000"/>
          </a:xfrm>
        </p:grpSpPr>
        <p:sp>
          <p:nvSpPr>
            <p:cNvPr id="5049" name="Google Shape;5049;p2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0" name="Google Shape;5050;p20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051" name="Google Shape;5051;p2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052" name="Google Shape;5052;p20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053" name="Google Shape;5053;p20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054" name="Google Shape;5054;p206"/>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055" name="Google Shape;5055;p206"/>
          <p:cNvSpPr/>
          <p:nvPr/>
        </p:nvSpPr>
        <p:spPr>
          <a:xfrm>
            <a:off x="3610800" y="53342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solidFill>
                  <a:schemeClr val="dk1"/>
                </a:solidFill>
              </a:rPr>
              <a:t>12</a:t>
            </a:r>
            <a:r>
              <a:rPr lang="en" sz="600"/>
              <a:t>        13         14       15         16       17         18  </a:t>
            </a:r>
            <a:endParaRPr sz="600"/>
          </a:p>
        </p:txBody>
      </p:sp>
      <p:sp>
        <p:nvSpPr>
          <p:cNvPr id="5056" name="Google Shape;5056;p206"/>
          <p:cNvSpPr txBox="1"/>
          <p:nvPr/>
        </p:nvSpPr>
        <p:spPr>
          <a:xfrm>
            <a:off x="3596550" y="844225"/>
            <a:ext cx="18789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Today - Saturday, September 12</a:t>
            </a:r>
            <a:endParaRPr sz="600"/>
          </a:p>
        </p:txBody>
      </p:sp>
      <p:grpSp>
        <p:nvGrpSpPr>
          <p:cNvPr id="5057" name="Google Shape;5057;p206"/>
          <p:cNvGrpSpPr/>
          <p:nvPr/>
        </p:nvGrpSpPr>
        <p:grpSpPr>
          <a:xfrm>
            <a:off x="3580985" y="998313"/>
            <a:ext cx="1982040" cy="309916"/>
            <a:chOff x="3573360" y="1099525"/>
            <a:chExt cx="1982040" cy="309916"/>
          </a:xfrm>
        </p:grpSpPr>
        <p:grpSp>
          <p:nvGrpSpPr>
            <p:cNvPr id="5058" name="Google Shape;5058;p206"/>
            <p:cNvGrpSpPr/>
            <p:nvPr/>
          </p:nvGrpSpPr>
          <p:grpSpPr>
            <a:xfrm>
              <a:off x="3588600" y="1159123"/>
              <a:ext cx="1966800" cy="250318"/>
              <a:chOff x="3580725" y="1276925"/>
              <a:chExt cx="1966800" cy="310800"/>
            </a:xfrm>
          </p:grpSpPr>
          <p:sp>
            <p:nvSpPr>
              <p:cNvPr id="5059" name="Google Shape;5059;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0" name="Google Shape;5060;p206"/>
              <p:cNvCxnSpPr>
                <a:stCxn id="5059" idx="1"/>
                <a:endCxn id="505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61" name="Google Shape;5061;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5062" name="Google Shape;5062;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063" name="Google Shape;5063;p206"/>
          <p:cNvGrpSpPr/>
          <p:nvPr/>
        </p:nvGrpSpPr>
        <p:grpSpPr>
          <a:xfrm>
            <a:off x="3580985" y="1254150"/>
            <a:ext cx="1982040" cy="309916"/>
            <a:chOff x="3573360" y="1099525"/>
            <a:chExt cx="1982040" cy="309916"/>
          </a:xfrm>
        </p:grpSpPr>
        <p:grpSp>
          <p:nvGrpSpPr>
            <p:cNvPr id="5064" name="Google Shape;5064;p206"/>
            <p:cNvGrpSpPr/>
            <p:nvPr/>
          </p:nvGrpSpPr>
          <p:grpSpPr>
            <a:xfrm>
              <a:off x="3588600" y="1159123"/>
              <a:ext cx="1966800" cy="250318"/>
              <a:chOff x="3580725" y="1276925"/>
              <a:chExt cx="1966800" cy="310800"/>
            </a:xfrm>
          </p:grpSpPr>
          <p:sp>
            <p:nvSpPr>
              <p:cNvPr id="5065" name="Google Shape;5065;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6" name="Google Shape;5066;p206"/>
              <p:cNvCxnSpPr>
                <a:stCxn id="5065" idx="1"/>
                <a:endCxn id="506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67" name="Google Shape;5067;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5068" name="Google Shape;5068;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069" name="Google Shape;5069;p206"/>
          <p:cNvGrpSpPr/>
          <p:nvPr/>
        </p:nvGrpSpPr>
        <p:grpSpPr>
          <a:xfrm>
            <a:off x="3580981" y="1512694"/>
            <a:ext cx="1982040" cy="309916"/>
            <a:chOff x="3573360" y="1099525"/>
            <a:chExt cx="1982040" cy="309916"/>
          </a:xfrm>
        </p:grpSpPr>
        <p:grpSp>
          <p:nvGrpSpPr>
            <p:cNvPr id="5070" name="Google Shape;5070;p206"/>
            <p:cNvGrpSpPr/>
            <p:nvPr/>
          </p:nvGrpSpPr>
          <p:grpSpPr>
            <a:xfrm>
              <a:off x="3588600" y="1159123"/>
              <a:ext cx="1966800" cy="250318"/>
              <a:chOff x="3580725" y="1276925"/>
              <a:chExt cx="1966800" cy="310800"/>
            </a:xfrm>
          </p:grpSpPr>
          <p:sp>
            <p:nvSpPr>
              <p:cNvPr id="5071" name="Google Shape;5071;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2" name="Google Shape;5072;p206"/>
              <p:cNvCxnSpPr>
                <a:stCxn id="5071" idx="1"/>
                <a:endCxn id="507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73" name="Google Shape;5073;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5074" name="Google Shape;5074;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075" name="Google Shape;5075;p206"/>
          <p:cNvGrpSpPr/>
          <p:nvPr/>
        </p:nvGrpSpPr>
        <p:grpSpPr>
          <a:xfrm>
            <a:off x="3580981" y="1774444"/>
            <a:ext cx="1982040" cy="309916"/>
            <a:chOff x="3573360" y="1099525"/>
            <a:chExt cx="1982040" cy="309916"/>
          </a:xfrm>
        </p:grpSpPr>
        <p:grpSp>
          <p:nvGrpSpPr>
            <p:cNvPr id="5076" name="Google Shape;5076;p206"/>
            <p:cNvGrpSpPr/>
            <p:nvPr/>
          </p:nvGrpSpPr>
          <p:grpSpPr>
            <a:xfrm>
              <a:off x="3588600" y="1159123"/>
              <a:ext cx="1966800" cy="250318"/>
              <a:chOff x="3580725" y="1276925"/>
              <a:chExt cx="1966800" cy="310800"/>
            </a:xfrm>
          </p:grpSpPr>
          <p:sp>
            <p:nvSpPr>
              <p:cNvPr id="5077" name="Google Shape;5077;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206"/>
              <p:cNvCxnSpPr>
                <a:stCxn id="5077" idx="1"/>
                <a:endCxn id="507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79" name="Google Shape;5079;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5080" name="Google Shape;5080;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081" name="Google Shape;5081;p206"/>
          <p:cNvGrpSpPr/>
          <p:nvPr/>
        </p:nvGrpSpPr>
        <p:grpSpPr>
          <a:xfrm>
            <a:off x="3580981" y="2041528"/>
            <a:ext cx="1982040" cy="309916"/>
            <a:chOff x="3573360" y="1099525"/>
            <a:chExt cx="1982040" cy="309916"/>
          </a:xfrm>
        </p:grpSpPr>
        <p:grpSp>
          <p:nvGrpSpPr>
            <p:cNvPr id="5082" name="Google Shape;5082;p206"/>
            <p:cNvGrpSpPr/>
            <p:nvPr/>
          </p:nvGrpSpPr>
          <p:grpSpPr>
            <a:xfrm>
              <a:off x="3588600" y="1159123"/>
              <a:ext cx="1966800" cy="250318"/>
              <a:chOff x="3580725" y="1276925"/>
              <a:chExt cx="1966800" cy="310800"/>
            </a:xfrm>
          </p:grpSpPr>
          <p:sp>
            <p:nvSpPr>
              <p:cNvPr id="5083" name="Google Shape;5083;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206"/>
              <p:cNvCxnSpPr>
                <a:stCxn id="5083" idx="1"/>
                <a:endCxn id="508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85" name="Google Shape;5085;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5086" name="Google Shape;5086;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087" name="Google Shape;5087;p206"/>
          <p:cNvGrpSpPr/>
          <p:nvPr/>
        </p:nvGrpSpPr>
        <p:grpSpPr>
          <a:xfrm>
            <a:off x="3580981" y="2316517"/>
            <a:ext cx="1982040" cy="309916"/>
            <a:chOff x="3573360" y="1099525"/>
            <a:chExt cx="1982040" cy="309916"/>
          </a:xfrm>
        </p:grpSpPr>
        <p:grpSp>
          <p:nvGrpSpPr>
            <p:cNvPr id="5088" name="Google Shape;5088;p206"/>
            <p:cNvGrpSpPr/>
            <p:nvPr/>
          </p:nvGrpSpPr>
          <p:grpSpPr>
            <a:xfrm>
              <a:off x="3588600" y="1159123"/>
              <a:ext cx="1966800" cy="250318"/>
              <a:chOff x="3580725" y="1276925"/>
              <a:chExt cx="1966800" cy="310800"/>
            </a:xfrm>
          </p:grpSpPr>
          <p:sp>
            <p:nvSpPr>
              <p:cNvPr id="5089" name="Google Shape;5089;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206"/>
              <p:cNvCxnSpPr>
                <a:stCxn id="5089" idx="1"/>
                <a:endCxn id="508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91" name="Google Shape;5091;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5092" name="Google Shape;5092;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093" name="Google Shape;5093;p206"/>
          <p:cNvGrpSpPr/>
          <p:nvPr/>
        </p:nvGrpSpPr>
        <p:grpSpPr>
          <a:xfrm>
            <a:off x="3580981" y="2597519"/>
            <a:ext cx="1982040" cy="309916"/>
            <a:chOff x="3573360" y="1099525"/>
            <a:chExt cx="1982040" cy="309916"/>
          </a:xfrm>
        </p:grpSpPr>
        <p:grpSp>
          <p:nvGrpSpPr>
            <p:cNvPr id="5094" name="Google Shape;5094;p206"/>
            <p:cNvGrpSpPr/>
            <p:nvPr/>
          </p:nvGrpSpPr>
          <p:grpSpPr>
            <a:xfrm>
              <a:off x="3588600" y="1159123"/>
              <a:ext cx="1966800" cy="250318"/>
              <a:chOff x="3580725" y="1276925"/>
              <a:chExt cx="1966800" cy="310800"/>
            </a:xfrm>
          </p:grpSpPr>
          <p:sp>
            <p:nvSpPr>
              <p:cNvPr id="5095" name="Google Shape;5095;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6" name="Google Shape;5096;p206"/>
              <p:cNvCxnSpPr>
                <a:stCxn id="5095" idx="1"/>
                <a:endCxn id="509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097" name="Google Shape;5097;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5098" name="Google Shape;5098;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099" name="Google Shape;5099;p206"/>
          <p:cNvGrpSpPr/>
          <p:nvPr/>
        </p:nvGrpSpPr>
        <p:grpSpPr>
          <a:xfrm>
            <a:off x="3580981" y="3148768"/>
            <a:ext cx="1982040" cy="309916"/>
            <a:chOff x="3573360" y="1099525"/>
            <a:chExt cx="1982040" cy="309916"/>
          </a:xfrm>
        </p:grpSpPr>
        <p:grpSp>
          <p:nvGrpSpPr>
            <p:cNvPr id="5100" name="Google Shape;5100;p206"/>
            <p:cNvGrpSpPr/>
            <p:nvPr/>
          </p:nvGrpSpPr>
          <p:grpSpPr>
            <a:xfrm>
              <a:off x="3588600" y="1159123"/>
              <a:ext cx="1966800" cy="250318"/>
              <a:chOff x="3580725" y="1276925"/>
              <a:chExt cx="1966800" cy="310800"/>
            </a:xfrm>
          </p:grpSpPr>
          <p:sp>
            <p:nvSpPr>
              <p:cNvPr id="5101" name="Google Shape;5101;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2" name="Google Shape;5102;p206"/>
              <p:cNvCxnSpPr>
                <a:stCxn id="5101" idx="1"/>
                <a:endCxn id="510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03" name="Google Shape;5103;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5104" name="Google Shape;5104;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05" name="Google Shape;5105;p206"/>
          <p:cNvGrpSpPr/>
          <p:nvPr/>
        </p:nvGrpSpPr>
        <p:grpSpPr>
          <a:xfrm>
            <a:off x="3580981" y="2869946"/>
            <a:ext cx="1982040" cy="309916"/>
            <a:chOff x="3573360" y="1099525"/>
            <a:chExt cx="1982040" cy="309916"/>
          </a:xfrm>
        </p:grpSpPr>
        <p:grpSp>
          <p:nvGrpSpPr>
            <p:cNvPr id="5106" name="Google Shape;5106;p206"/>
            <p:cNvGrpSpPr/>
            <p:nvPr/>
          </p:nvGrpSpPr>
          <p:grpSpPr>
            <a:xfrm>
              <a:off x="3588600" y="1159123"/>
              <a:ext cx="1966800" cy="250318"/>
              <a:chOff x="3580725" y="1276925"/>
              <a:chExt cx="1966800" cy="310800"/>
            </a:xfrm>
          </p:grpSpPr>
          <p:sp>
            <p:nvSpPr>
              <p:cNvPr id="5107" name="Google Shape;5107;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8" name="Google Shape;5108;p206"/>
              <p:cNvCxnSpPr>
                <a:stCxn id="5107" idx="1"/>
                <a:endCxn id="510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09" name="Google Shape;5109;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5110" name="Google Shape;5110;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11" name="Google Shape;5111;p206"/>
          <p:cNvGrpSpPr/>
          <p:nvPr/>
        </p:nvGrpSpPr>
        <p:grpSpPr>
          <a:xfrm>
            <a:off x="3580981" y="3427077"/>
            <a:ext cx="1982040" cy="309916"/>
            <a:chOff x="3573360" y="1099525"/>
            <a:chExt cx="1982040" cy="309916"/>
          </a:xfrm>
        </p:grpSpPr>
        <p:grpSp>
          <p:nvGrpSpPr>
            <p:cNvPr id="5112" name="Google Shape;5112;p206"/>
            <p:cNvGrpSpPr/>
            <p:nvPr/>
          </p:nvGrpSpPr>
          <p:grpSpPr>
            <a:xfrm>
              <a:off x="3588600" y="1159123"/>
              <a:ext cx="1966800" cy="250318"/>
              <a:chOff x="3580725" y="1276925"/>
              <a:chExt cx="1966800" cy="310800"/>
            </a:xfrm>
          </p:grpSpPr>
          <p:sp>
            <p:nvSpPr>
              <p:cNvPr id="5113" name="Google Shape;5113;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206"/>
              <p:cNvCxnSpPr>
                <a:stCxn id="5113" idx="1"/>
                <a:endCxn id="511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15" name="Google Shape;5115;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5116" name="Google Shape;5116;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17" name="Google Shape;5117;p206"/>
          <p:cNvGrpSpPr/>
          <p:nvPr/>
        </p:nvGrpSpPr>
        <p:grpSpPr>
          <a:xfrm>
            <a:off x="3580981" y="3700016"/>
            <a:ext cx="1982040" cy="309916"/>
            <a:chOff x="3573360" y="1099525"/>
            <a:chExt cx="1982040" cy="309916"/>
          </a:xfrm>
        </p:grpSpPr>
        <p:grpSp>
          <p:nvGrpSpPr>
            <p:cNvPr id="5118" name="Google Shape;5118;p206"/>
            <p:cNvGrpSpPr/>
            <p:nvPr/>
          </p:nvGrpSpPr>
          <p:grpSpPr>
            <a:xfrm>
              <a:off x="3588600" y="1159123"/>
              <a:ext cx="1966800" cy="250318"/>
              <a:chOff x="3580725" y="1276925"/>
              <a:chExt cx="1966800" cy="310800"/>
            </a:xfrm>
          </p:grpSpPr>
          <p:sp>
            <p:nvSpPr>
              <p:cNvPr id="5119" name="Google Shape;5119;p206"/>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206"/>
              <p:cNvCxnSpPr>
                <a:stCxn id="5119" idx="1"/>
                <a:endCxn id="511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21" name="Google Shape;5121;p206"/>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5122" name="Google Shape;5122;p206"/>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23" name="Google Shape;5123;p206"/>
          <p:cNvGrpSpPr/>
          <p:nvPr/>
        </p:nvGrpSpPr>
        <p:grpSpPr>
          <a:xfrm>
            <a:off x="5159825" y="4022800"/>
            <a:ext cx="250200" cy="250200"/>
            <a:chOff x="1981500" y="1923425"/>
            <a:chExt cx="250200" cy="250200"/>
          </a:xfrm>
        </p:grpSpPr>
        <p:sp>
          <p:nvSpPr>
            <p:cNvPr id="5124" name="Google Shape;5124;p206"/>
            <p:cNvSpPr/>
            <p:nvPr/>
          </p:nvSpPr>
          <p:spPr>
            <a:xfrm>
              <a:off x="1981500" y="192342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5" name="Google Shape;5125;p206"/>
            <p:cNvPicPr preferRelativeResize="0"/>
            <p:nvPr/>
          </p:nvPicPr>
          <p:blipFill>
            <a:blip r:embed="rId9">
              <a:alphaModFix/>
            </a:blip>
            <a:stretch>
              <a:fillRect/>
            </a:stretch>
          </p:blipFill>
          <p:spPr>
            <a:xfrm>
              <a:off x="2028648" y="1971451"/>
              <a:ext cx="155900" cy="156750"/>
            </a:xfrm>
            <a:prstGeom prst="rect">
              <a:avLst/>
            </a:prstGeom>
            <a:noFill/>
            <a:ln>
              <a:noFill/>
            </a:ln>
          </p:spPr>
        </p:pic>
      </p:grpSp>
      <p:sp>
        <p:nvSpPr>
          <p:cNvPr id="5126" name="Google Shape;5126;p206"/>
          <p:cNvSpPr/>
          <p:nvPr/>
        </p:nvSpPr>
        <p:spPr>
          <a:xfrm>
            <a:off x="3612125" y="33215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06"/>
          <p:cNvSpPr/>
          <p:nvPr/>
        </p:nvSpPr>
        <p:spPr>
          <a:xfrm flipH="1">
            <a:off x="3781225" y="735854"/>
            <a:ext cx="1550400" cy="1199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Let’s go ahead and set up your default availability for the next 2 weeks</a:t>
            </a:r>
            <a:endParaRPr sz="8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1" name="Shape 5131"/>
        <p:cNvGrpSpPr/>
        <p:nvPr/>
      </p:nvGrpSpPr>
      <p:grpSpPr>
        <a:xfrm>
          <a:off x="0" y="0"/>
          <a:ext cx="0" cy="0"/>
          <a:chOff x="0" y="0"/>
          <a:chExt cx="0" cy="0"/>
        </a:xfrm>
      </p:grpSpPr>
      <p:pic>
        <p:nvPicPr>
          <p:cNvPr id="5132" name="Google Shape;5132;p20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133" name="Google Shape;5133;p20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134" name="Google Shape;5134;p207"/>
          <p:cNvSpPr txBox="1"/>
          <p:nvPr/>
        </p:nvSpPr>
        <p:spPr>
          <a:xfrm>
            <a:off x="296075" y="137350"/>
            <a:ext cx="2109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Option 2- Team Member Scheduling</a:t>
            </a:r>
            <a:endParaRPr/>
          </a:p>
        </p:txBody>
      </p:sp>
      <p:sp>
        <p:nvSpPr>
          <p:cNvPr id="5135" name="Google Shape;5135;p207"/>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select their availability for the next two weeks. Have the option to create a default calendar or choose per day.</a:t>
            </a:r>
            <a:endParaRPr sz="900"/>
          </a:p>
        </p:txBody>
      </p:sp>
      <p:grpSp>
        <p:nvGrpSpPr>
          <p:cNvPr id="5136" name="Google Shape;5136;p207"/>
          <p:cNvGrpSpPr/>
          <p:nvPr/>
        </p:nvGrpSpPr>
        <p:grpSpPr>
          <a:xfrm>
            <a:off x="3596550" y="4284550"/>
            <a:ext cx="1950900" cy="360000"/>
            <a:chOff x="3596550" y="4284550"/>
            <a:chExt cx="1950900" cy="360000"/>
          </a:xfrm>
        </p:grpSpPr>
        <p:sp>
          <p:nvSpPr>
            <p:cNvPr id="5137" name="Google Shape;5137;p20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8" name="Google Shape;5138;p20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139" name="Google Shape;5139;p20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140" name="Google Shape;5140;p20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141" name="Google Shape;5141;p20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142" name="Google Shape;5142;p207"/>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143" name="Google Shape;5143;p207"/>
          <p:cNvSpPr/>
          <p:nvPr/>
        </p:nvSpPr>
        <p:spPr>
          <a:xfrm>
            <a:off x="3610800" y="609338"/>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solidFill>
                  <a:schemeClr val="dk1"/>
                </a:solidFill>
              </a:rPr>
              <a:t>12</a:t>
            </a:r>
            <a:r>
              <a:rPr lang="en" sz="600"/>
              <a:t>        13         14       15         16       17         18  </a:t>
            </a:r>
            <a:endParaRPr sz="600"/>
          </a:p>
        </p:txBody>
      </p:sp>
      <p:sp>
        <p:nvSpPr>
          <p:cNvPr id="5144" name="Google Shape;5144;p207"/>
          <p:cNvSpPr txBox="1"/>
          <p:nvPr/>
        </p:nvSpPr>
        <p:spPr>
          <a:xfrm>
            <a:off x="3596550" y="844225"/>
            <a:ext cx="18789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Today - Saturday, September 12</a:t>
            </a:r>
            <a:endParaRPr sz="600"/>
          </a:p>
        </p:txBody>
      </p:sp>
      <p:grpSp>
        <p:nvGrpSpPr>
          <p:cNvPr id="5145" name="Google Shape;5145;p207"/>
          <p:cNvGrpSpPr/>
          <p:nvPr/>
        </p:nvGrpSpPr>
        <p:grpSpPr>
          <a:xfrm>
            <a:off x="3580985" y="998313"/>
            <a:ext cx="1982040" cy="309916"/>
            <a:chOff x="3573360" y="1099525"/>
            <a:chExt cx="1982040" cy="309916"/>
          </a:xfrm>
        </p:grpSpPr>
        <p:grpSp>
          <p:nvGrpSpPr>
            <p:cNvPr id="5146" name="Google Shape;5146;p207"/>
            <p:cNvGrpSpPr/>
            <p:nvPr/>
          </p:nvGrpSpPr>
          <p:grpSpPr>
            <a:xfrm>
              <a:off x="3588600" y="1159123"/>
              <a:ext cx="1966800" cy="250318"/>
              <a:chOff x="3580725" y="1276925"/>
              <a:chExt cx="1966800" cy="310800"/>
            </a:xfrm>
          </p:grpSpPr>
          <p:sp>
            <p:nvSpPr>
              <p:cNvPr id="5147" name="Google Shape;5147;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8" name="Google Shape;5148;p207"/>
              <p:cNvCxnSpPr>
                <a:stCxn id="5147" idx="1"/>
                <a:endCxn id="514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49" name="Google Shape;5149;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5150" name="Google Shape;5150;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151" name="Google Shape;5151;p207"/>
          <p:cNvGrpSpPr/>
          <p:nvPr/>
        </p:nvGrpSpPr>
        <p:grpSpPr>
          <a:xfrm>
            <a:off x="3580985" y="1254150"/>
            <a:ext cx="1982040" cy="309916"/>
            <a:chOff x="3573360" y="1099525"/>
            <a:chExt cx="1982040" cy="309916"/>
          </a:xfrm>
        </p:grpSpPr>
        <p:grpSp>
          <p:nvGrpSpPr>
            <p:cNvPr id="5152" name="Google Shape;5152;p207"/>
            <p:cNvGrpSpPr/>
            <p:nvPr/>
          </p:nvGrpSpPr>
          <p:grpSpPr>
            <a:xfrm>
              <a:off x="3588600" y="1159123"/>
              <a:ext cx="1966800" cy="250318"/>
              <a:chOff x="3580725" y="1276925"/>
              <a:chExt cx="1966800" cy="310800"/>
            </a:xfrm>
          </p:grpSpPr>
          <p:sp>
            <p:nvSpPr>
              <p:cNvPr id="5153" name="Google Shape;5153;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4" name="Google Shape;5154;p207"/>
              <p:cNvCxnSpPr>
                <a:stCxn id="5153" idx="1"/>
                <a:endCxn id="515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55" name="Google Shape;5155;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5156" name="Google Shape;5156;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157" name="Google Shape;5157;p207"/>
          <p:cNvGrpSpPr/>
          <p:nvPr/>
        </p:nvGrpSpPr>
        <p:grpSpPr>
          <a:xfrm>
            <a:off x="3580981" y="1512694"/>
            <a:ext cx="1982040" cy="309916"/>
            <a:chOff x="3573360" y="1099525"/>
            <a:chExt cx="1982040" cy="309916"/>
          </a:xfrm>
        </p:grpSpPr>
        <p:grpSp>
          <p:nvGrpSpPr>
            <p:cNvPr id="5158" name="Google Shape;5158;p207"/>
            <p:cNvGrpSpPr/>
            <p:nvPr/>
          </p:nvGrpSpPr>
          <p:grpSpPr>
            <a:xfrm>
              <a:off x="3588600" y="1159123"/>
              <a:ext cx="1966800" cy="250318"/>
              <a:chOff x="3580725" y="1276925"/>
              <a:chExt cx="1966800" cy="310800"/>
            </a:xfrm>
          </p:grpSpPr>
          <p:sp>
            <p:nvSpPr>
              <p:cNvPr id="5159" name="Google Shape;5159;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0" name="Google Shape;5160;p207"/>
              <p:cNvCxnSpPr>
                <a:stCxn id="5159" idx="1"/>
                <a:endCxn id="515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61" name="Google Shape;5161;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5162" name="Google Shape;5162;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163" name="Google Shape;5163;p207"/>
          <p:cNvGrpSpPr/>
          <p:nvPr/>
        </p:nvGrpSpPr>
        <p:grpSpPr>
          <a:xfrm>
            <a:off x="3580981" y="1774444"/>
            <a:ext cx="1982040" cy="309916"/>
            <a:chOff x="3573360" y="1099525"/>
            <a:chExt cx="1982040" cy="309916"/>
          </a:xfrm>
        </p:grpSpPr>
        <p:grpSp>
          <p:nvGrpSpPr>
            <p:cNvPr id="5164" name="Google Shape;5164;p207"/>
            <p:cNvGrpSpPr/>
            <p:nvPr/>
          </p:nvGrpSpPr>
          <p:grpSpPr>
            <a:xfrm>
              <a:off x="3588600" y="1159123"/>
              <a:ext cx="1966800" cy="250318"/>
              <a:chOff x="3580725" y="1276925"/>
              <a:chExt cx="1966800" cy="310800"/>
            </a:xfrm>
          </p:grpSpPr>
          <p:sp>
            <p:nvSpPr>
              <p:cNvPr id="5165" name="Google Shape;5165;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6" name="Google Shape;5166;p207"/>
              <p:cNvCxnSpPr>
                <a:stCxn id="5165" idx="1"/>
                <a:endCxn id="516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67" name="Google Shape;5167;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5168" name="Google Shape;5168;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5169" name="Google Shape;5169;p207"/>
          <p:cNvGrpSpPr/>
          <p:nvPr/>
        </p:nvGrpSpPr>
        <p:grpSpPr>
          <a:xfrm>
            <a:off x="3580981" y="2041528"/>
            <a:ext cx="1982040" cy="309916"/>
            <a:chOff x="3573360" y="1099525"/>
            <a:chExt cx="1982040" cy="309916"/>
          </a:xfrm>
        </p:grpSpPr>
        <p:grpSp>
          <p:nvGrpSpPr>
            <p:cNvPr id="5170" name="Google Shape;5170;p207"/>
            <p:cNvGrpSpPr/>
            <p:nvPr/>
          </p:nvGrpSpPr>
          <p:grpSpPr>
            <a:xfrm>
              <a:off x="3588600" y="1159123"/>
              <a:ext cx="1966800" cy="250318"/>
              <a:chOff x="3580725" y="1276925"/>
              <a:chExt cx="1966800" cy="310800"/>
            </a:xfrm>
          </p:grpSpPr>
          <p:sp>
            <p:nvSpPr>
              <p:cNvPr id="5171" name="Google Shape;5171;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2" name="Google Shape;5172;p207"/>
              <p:cNvCxnSpPr>
                <a:stCxn id="5171" idx="1"/>
                <a:endCxn id="517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73" name="Google Shape;5173;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5174" name="Google Shape;5174;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75" name="Google Shape;5175;p207"/>
          <p:cNvGrpSpPr/>
          <p:nvPr/>
        </p:nvGrpSpPr>
        <p:grpSpPr>
          <a:xfrm>
            <a:off x="3580981" y="2316517"/>
            <a:ext cx="1982040" cy="309916"/>
            <a:chOff x="3573360" y="1099525"/>
            <a:chExt cx="1982040" cy="309916"/>
          </a:xfrm>
        </p:grpSpPr>
        <p:grpSp>
          <p:nvGrpSpPr>
            <p:cNvPr id="5176" name="Google Shape;5176;p207"/>
            <p:cNvGrpSpPr/>
            <p:nvPr/>
          </p:nvGrpSpPr>
          <p:grpSpPr>
            <a:xfrm>
              <a:off x="3588600" y="1159123"/>
              <a:ext cx="1966800" cy="250318"/>
              <a:chOff x="3580725" y="1276925"/>
              <a:chExt cx="1966800" cy="310800"/>
            </a:xfrm>
          </p:grpSpPr>
          <p:sp>
            <p:nvSpPr>
              <p:cNvPr id="5177" name="Google Shape;5177;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8" name="Google Shape;5178;p207"/>
              <p:cNvCxnSpPr>
                <a:stCxn id="5177" idx="1"/>
                <a:endCxn id="517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79" name="Google Shape;5179;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5180" name="Google Shape;5180;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81" name="Google Shape;5181;p207"/>
          <p:cNvGrpSpPr/>
          <p:nvPr/>
        </p:nvGrpSpPr>
        <p:grpSpPr>
          <a:xfrm>
            <a:off x="3580981" y="2597519"/>
            <a:ext cx="1982040" cy="309916"/>
            <a:chOff x="3573360" y="1099525"/>
            <a:chExt cx="1982040" cy="309916"/>
          </a:xfrm>
        </p:grpSpPr>
        <p:grpSp>
          <p:nvGrpSpPr>
            <p:cNvPr id="5182" name="Google Shape;5182;p207"/>
            <p:cNvGrpSpPr/>
            <p:nvPr/>
          </p:nvGrpSpPr>
          <p:grpSpPr>
            <a:xfrm>
              <a:off x="3588600" y="1159123"/>
              <a:ext cx="1966800" cy="250318"/>
              <a:chOff x="3580725" y="1276925"/>
              <a:chExt cx="1966800" cy="310800"/>
            </a:xfrm>
          </p:grpSpPr>
          <p:sp>
            <p:nvSpPr>
              <p:cNvPr id="5183" name="Google Shape;5183;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207"/>
              <p:cNvCxnSpPr>
                <a:stCxn id="5183" idx="1"/>
                <a:endCxn id="5183"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85" name="Google Shape;5185;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5186" name="Google Shape;5186;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87" name="Google Shape;5187;p207"/>
          <p:cNvGrpSpPr/>
          <p:nvPr/>
        </p:nvGrpSpPr>
        <p:grpSpPr>
          <a:xfrm>
            <a:off x="3580981" y="3148768"/>
            <a:ext cx="1982040" cy="309916"/>
            <a:chOff x="3573360" y="1099525"/>
            <a:chExt cx="1982040" cy="309916"/>
          </a:xfrm>
        </p:grpSpPr>
        <p:grpSp>
          <p:nvGrpSpPr>
            <p:cNvPr id="5188" name="Google Shape;5188;p207"/>
            <p:cNvGrpSpPr/>
            <p:nvPr/>
          </p:nvGrpSpPr>
          <p:grpSpPr>
            <a:xfrm>
              <a:off x="3588600" y="1159123"/>
              <a:ext cx="1966800" cy="250318"/>
              <a:chOff x="3580725" y="1276925"/>
              <a:chExt cx="1966800" cy="310800"/>
            </a:xfrm>
          </p:grpSpPr>
          <p:sp>
            <p:nvSpPr>
              <p:cNvPr id="5189" name="Google Shape;5189;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0" name="Google Shape;5190;p207"/>
              <p:cNvCxnSpPr>
                <a:stCxn id="5189" idx="1"/>
                <a:endCxn id="5189"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91" name="Google Shape;5191;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5192" name="Google Shape;5192;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93" name="Google Shape;5193;p207"/>
          <p:cNvGrpSpPr/>
          <p:nvPr/>
        </p:nvGrpSpPr>
        <p:grpSpPr>
          <a:xfrm>
            <a:off x="3580981" y="2869946"/>
            <a:ext cx="1982040" cy="309916"/>
            <a:chOff x="3573360" y="1099525"/>
            <a:chExt cx="1982040" cy="309916"/>
          </a:xfrm>
        </p:grpSpPr>
        <p:grpSp>
          <p:nvGrpSpPr>
            <p:cNvPr id="5194" name="Google Shape;5194;p207"/>
            <p:cNvGrpSpPr/>
            <p:nvPr/>
          </p:nvGrpSpPr>
          <p:grpSpPr>
            <a:xfrm>
              <a:off x="3588600" y="1159123"/>
              <a:ext cx="1966800" cy="250318"/>
              <a:chOff x="3580725" y="1276925"/>
              <a:chExt cx="1966800" cy="310800"/>
            </a:xfrm>
          </p:grpSpPr>
          <p:sp>
            <p:nvSpPr>
              <p:cNvPr id="5195" name="Google Shape;5195;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6" name="Google Shape;5196;p207"/>
              <p:cNvCxnSpPr>
                <a:stCxn id="5195" idx="1"/>
                <a:endCxn id="5195"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197" name="Google Shape;5197;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5198" name="Google Shape;5198;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199" name="Google Shape;5199;p207"/>
          <p:cNvGrpSpPr/>
          <p:nvPr/>
        </p:nvGrpSpPr>
        <p:grpSpPr>
          <a:xfrm>
            <a:off x="3580981" y="3427077"/>
            <a:ext cx="1982040" cy="309916"/>
            <a:chOff x="3573360" y="1099525"/>
            <a:chExt cx="1982040" cy="309916"/>
          </a:xfrm>
        </p:grpSpPr>
        <p:grpSp>
          <p:nvGrpSpPr>
            <p:cNvPr id="5200" name="Google Shape;5200;p207"/>
            <p:cNvGrpSpPr/>
            <p:nvPr/>
          </p:nvGrpSpPr>
          <p:grpSpPr>
            <a:xfrm>
              <a:off x="3588600" y="1159123"/>
              <a:ext cx="1966800" cy="250318"/>
              <a:chOff x="3580725" y="1276925"/>
              <a:chExt cx="1966800" cy="310800"/>
            </a:xfrm>
          </p:grpSpPr>
          <p:sp>
            <p:nvSpPr>
              <p:cNvPr id="5201" name="Google Shape;5201;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2" name="Google Shape;5202;p207"/>
              <p:cNvCxnSpPr>
                <a:stCxn id="5201" idx="1"/>
                <a:endCxn id="5201"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203" name="Google Shape;5203;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5204" name="Google Shape;5204;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205" name="Google Shape;5205;p207"/>
          <p:cNvGrpSpPr/>
          <p:nvPr/>
        </p:nvGrpSpPr>
        <p:grpSpPr>
          <a:xfrm>
            <a:off x="3580981" y="3700016"/>
            <a:ext cx="1982040" cy="309916"/>
            <a:chOff x="3573360" y="1099525"/>
            <a:chExt cx="1982040" cy="309916"/>
          </a:xfrm>
        </p:grpSpPr>
        <p:grpSp>
          <p:nvGrpSpPr>
            <p:cNvPr id="5206" name="Google Shape;5206;p207"/>
            <p:cNvGrpSpPr/>
            <p:nvPr/>
          </p:nvGrpSpPr>
          <p:grpSpPr>
            <a:xfrm>
              <a:off x="3588600" y="1159123"/>
              <a:ext cx="1966800" cy="250318"/>
              <a:chOff x="3580725" y="1276925"/>
              <a:chExt cx="1966800" cy="310800"/>
            </a:xfrm>
          </p:grpSpPr>
          <p:sp>
            <p:nvSpPr>
              <p:cNvPr id="5207" name="Google Shape;5207;p207"/>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8" name="Google Shape;5208;p207"/>
              <p:cNvCxnSpPr>
                <a:stCxn id="5207" idx="1"/>
                <a:endCxn id="5207"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5209" name="Google Shape;5209;p207"/>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5210" name="Google Shape;5210;p207"/>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5211" name="Google Shape;5211;p207"/>
          <p:cNvGrpSpPr/>
          <p:nvPr/>
        </p:nvGrpSpPr>
        <p:grpSpPr>
          <a:xfrm>
            <a:off x="5159825" y="4022800"/>
            <a:ext cx="250200" cy="250200"/>
            <a:chOff x="1981500" y="1923425"/>
            <a:chExt cx="250200" cy="250200"/>
          </a:xfrm>
        </p:grpSpPr>
        <p:sp>
          <p:nvSpPr>
            <p:cNvPr id="5212" name="Google Shape;5212;p207"/>
            <p:cNvSpPr/>
            <p:nvPr/>
          </p:nvSpPr>
          <p:spPr>
            <a:xfrm>
              <a:off x="1981500" y="192342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3" name="Google Shape;5213;p207"/>
            <p:cNvPicPr preferRelativeResize="0"/>
            <p:nvPr/>
          </p:nvPicPr>
          <p:blipFill>
            <a:blip r:embed="rId9">
              <a:alphaModFix/>
            </a:blip>
            <a:stretch>
              <a:fillRect/>
            </a:stretch>
          </p:blipFill>
          <p:spPr>
            <a:xfrm>
              <a:off x="2028648" y="1971451"/>
              <a:ext cx="155900" cy="156750"/>
            </a:xfrm>
            <a:prstGeom prst="rect">
              <a:avLst/>
            </a:prstGeom>
            <a:noFill/>
            <a:ln>
              <a:noFill/>
            </a:ln>
          </p:spPr>
        </p:pic>
      </p:grpSp>
      <p:grpSp>
        <p:nvGrpSpPr>
          <p:cNvPr id="5214" name="Google Shape;5214;p207"/>
          <p:cNvGrpSpPr/>
          <p:nvPr/>
        </p:nvGrpSpPr>
        <p:grpSpPr>
          <a:xfrm>
            <a:off x="3684900" y="383050"/>
            <a:ext cx="1774200" cy="201600"/>
            <a:chOff x="3610800" y="358700"/>
            <a:chExt cx="1774200" cy="201600"/>
          </a:xfrm>
        </p:grpSpPr>
        <p:sp>
          <p:nvSpPr>
            <p:cNvPr id="5215" name="Google Shape;5215;p207"/>
            <p:cNvSpPr/>
            <p:nvPr/>
          </p:nvSpPr>
          <p:spPr>
            <a:xfrm>
              <a:off x="3610800" y="358700"/>
              <a:ext cx="17742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Default Calendar                Custom Availability</a:t>
              </a:r>
              <a:endParaRPr sz="600"/>
            </a:p>
          </p:txBody>
        </p:sp>
        <p:cxnSp>
          <p:nvCxnSpPr>
            <p:cNvPr id="5216" name="Google Shape;5216;p207"/>
            <p:cNvCxnSpPr/>
            <p:nvPr/>
          </p:nvCxnSpPr>
          <p:spPr>
            <a:xfrm rot="10800000">
              <a:off x="4497300" y="367100"/>
              <a:ext cx="1200" cy="193200"/>
            </a:xfrm>
            <a:prstGeom prst="straightConnector1">
              <a:avLst/>
            </a:prstGeom>
            <a:noFill/>
            <a:ln cap="flat" cmpd="sng" w="9525">
              <a:solidFill>
                <a:srgbClr val="595959"/>
              </a:solidFill>
              <a:prstDash val="solid"/>
              <a:round/>
              <a:headEnd len="med" w="med" type="none"/>
              <a:tailEnd len="med" w="med" type="none"/>
            </a:ln>
          </p:spPr>
        </p:cxnSp>
      </p:grpSp>
      <p:sp>
        <p:nvSpPr>
          <p:cNvPr id="5217" name="Google Shape;5217;p207"/>
          <p:cNvSpPr/>
          <p:nvPr/>
        </p:nvSpPr>
        <p:spPr>
          <a:xfrm>
            <a:off x="4258050" y="4022800"/>
            <a:ext cx="627900" cy="250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t>Next</a:t>
            </a:r>
            <a:endParaRPr sz="8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1" name="Shape 5221"/>
        <p:cNvGrpSpPr/>
        <p:nvPr/>
      </p:nvGrpSpPr>
      <p:grpSpPr>
        <a:xfrm>
          <a:off x="0" y="0"/>
          <a:ext cx="0" cy="0"/>
          <a:chOff x="0" y="0"/>
          <a:chExt cx="0" cy="0"/>
        </a:xfrm>
      </p:grpSpPr>
      <p:pic>
        <p:nvPicPr>
          <p:cNvPr id="5222" name="Google Shape;5222;p20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23" name="Google Shape;5223;p208"/>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224" name="Google Shape;5224;p208"/>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take user to training prompts within Typerform.</a:t>
            </a:r>
            <a:endParaRPr sz="900"/>
          </a:p>
        </p:txBody>
      </p:sp>
      <p:grpSp>
        <p:nvGrpSpPr>
          <p:cNvPr id="5225" name="Google Shape;5225;p208"/>
          <p:cNvGrpSpPr/>
          <p:nvPr/>
        </p:nvGrpSpPr>
        <p:grpSpPr>
          <a:xfrm>
            <a:off x="3596550" y="4284550"/>
            <a:ext cx="1950900" cy="360000"/>
            <a:chOff x="3596550" y="4284550"/>
            <a:chExt cx="1950900" cy="360000"/>
          </a:xfrm>
        </p:grpSpPr>
        <p:sp>
          <p:nvSpPr>
            <p:cNvPr id="5226" name="Google Shape;5226;p20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7" name="Google Shape;5227;p20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228" name="Google Shape;5228;p20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29" name="Google Shape;5229;p20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230" name="Google Shape;5230;p20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231" name="Google Shape;5231;p208"/>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232" name="Google Shape;5232;p208"/>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Online Training</a:t>
            </a:r>
            <a:endParaRPr/>
          </a:p>
        </p:txBody>
      </p:sp>
      <p:sp>
        <p:nvSpPr>
          <p:cNvPr id="5233" name="Google Shape;5233;p208"/>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Next you will go through our online training process. You must complete the final exam with an 90% or higher in order to activate your profile. Click “Next” to begin.</a:t>
            </a:r>
            <a:endParaRPr sz="900"/>
          </a:p>
        </p:txBody>
      </p:sp>
      <p:sp>
        <p:nvSpPr>
          <p:cNvPr id="5234" name="Google Shape;5234;p208"/>
          <p:cNvSpPr/>
          <p:nvPr/>
        </p:nvSpPr>
        <p:spPr>
          <a:xfrm>
            <a:off x="3796800" y="243420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Next</a:t>
            </a:r>
            <a:endParaRPr sz="11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2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 Check</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3" name="Shape 5243"/>
        <p:cNvGrpSpPr/>
        <p:nvPr/>
      </p:nvGrpSpPr>
      <p:grpSpPr>
        <a:xfrm>
          <a:off x="0" y="0"/>
          <a:ext cx="0" cy="0"/>
          <a:chOff x="0" y="0"/>
          <a:chExt cx="0" cy="0"/>
        </a:xfrm>
      </p:grpSpPr>
      <p:pic>
        <p:nvPicPr>
          <p:cNvPr id="5244" name="Google Shape;5244;p21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45" name="Google Shape;5245;p210"/>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246" name="Google Shape;5246;p210"/>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take user to training prompts within Typerform.</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Subsequent </a:t>
            </a:r>
            <a:endParaRPr sz="900"/>
          </a:p>
          <a:p>
            <a:pPr indent="-285750" lvl="0" marL="457200" rtl="0" algn="l">
              <a:spcBef>
                <a:spcPts val="0"/>
              </a:spcBef>
              <a:spcAft>
                <a:spcPts val="0"/>
              </a:spcAft>
              <a:buSzPts val="900"/>
              <a:buAutoNum type="arabicPeriod"/>
            </a:pPr>
            <a:r>
              <a:rPr lang="en" sz="900"/>
              <a:t>Rights</a:t>
            </a:r>
            <a:endParaRPr sz="900"/>
          </a:p>
          <a:p>
            <a:pPr indent="-285750" lvl="0" marL="457200" rtl="0" algn="l">
              <a:spcBef>
                <a:spcPts val="0"/>
              </a:spcBef>
              <a:spcAft>
                <a:spcPts val="0"/>
              </a:spcAft>
              <a:buSzPts val="900"/>
              <a:buAutoNum type="arabicPeriod"/>
            </a:pPr>
            <a:r>
              <a:rPr lang="en" sz="900"/>
              <a:t>Disclosure</a:t>
            </a:r>
            <a:endParaRPr sz="900"/>
          </a:p>
          <a:p>
            <a:pPr indent="-285750" lvl="0" marL="457200" rtl="0" algn="l">
              <a:spcBef>
                <a:spcPts val="0"/>
              </a:spcBef>
              <a:spcAft>
                <a:spcPts val="0"/>
              </a:spcAft>
              <a:buSzPts val="900"/>
              <a:buAutoNum type="arabicPeriod"/>
            </a:pPr>
            <a:r>
              <a:rPr lang="en" sz="900"/>
              <a:t>Authorization</a:t>
            </a:r>
            <a:endParaRPr sz="900"/>
          </a:p>
        </p:txBody>
      </p:sp>
      <p:grpSp>
        <p:nvGrpSpPr>
          <p:cNvPr id="5247" name="Google Shape;5247;p210"/>
          <p:cNvGrpSpPr/>
          <p:nvPr/>
        </p:nvGrpSpPr>
        <p:grpSpPr>
          <a:xfrm>
            <a:off x="3596550" y="4284550"/>
            <a:ext cx="1950900" cy="360000"/>
            <a:chOff x="3596550" y="4284550"/>
            <a:chExt cx="1950900" cy="360000"/>
          </a:xfrm>
        </p:grpSpPr>
        <p:sp>
          <p:nvSpPr>
            <p:cNvPr id="5248" name="Google Shape;5248;p21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9" name="Google Shape;5249;p21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250" name="Google Shape;5250;p21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51" name="Google Shape;5251;p21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252" name="Google Shape;5252;p21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253" name="Google Shape;5253;p210"/>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254" name="Google Shape;5254;p210"/>
          <p:cNvSpPr txBox="1"/>
          <p:nvPr/>
        </p:nvSpPr>
        <p:spPr>
          <a:xfrm>
            <a:off x="3636200" y="407050"/>
            <a:ext cx="18666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Background Check</a:t>
            </a:r>
            <a:endParaRPr/>
          </a:p>
        </p:txBody>
      </p:sp>
      <p:sp>
        <p:nvSpPr>
          <p:cNvPr id="5255" name="Google Shape;5255;p210"/>
          <p:cNvSpPr/>
          <p:nvPr/>
        </p:nvSpPr>
        <p:spPr>
          <a:xfrm>
            <a:off x="3636200" y="747000"/>
            <a:ext cx="7956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5256" name="Google Shape;5256;p210"/>
          <p:cNvSpPr/>
          <p:nvPr/>
        </p:nvSpPr>
        <p:spPr>
          <a:xfrm>
            <a:off x="4572000" y="747000"/>
            <a:ext cx="8493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Middle</a:t>
            </a:r>
            <a:r>
              <a:rPr lang="en" sz="800"/>
              <a:t> Name</a:t>
            </a:r>
            <a:endParaRPr sz="800"/>
          </a:p>
        </p:txBody>
      </p:sp>
      <p:sp>
        <p:nvSpPr>
          <p:cNvPr id="5257" name="Google Shape;5257;p210"/>
          <p:cNvSpPr/>
          <p:nvPr/>
        </p:nvSpPr>
        <p:spPr>
          <a:xfrm>
            <a:off x="3636200" y="1310738"/>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5258" name="Google Shape;5258;p210"/>
          <p:cNvSpPr/>
          <p:nvPr/>
        </p:nvSpPr>
        <p:spPr>
          <a:xfrm>
            <a:off x="5024525" y="1072250"/>
            <a:ext cx="204900" cy="1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5259" name="Google Shape;5259;p210"/>
          <p:cNvSpPr txBox="1"/>
          <p:nvPr/>
        </p:nvSpPr>
        <p:spPr>
          <a:xfrm>
            <a:off x="3636200" y="994500"/>
            <a:ext cx="15168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 confirm I have no middle name</a:t>
            </a:r>
            <a:endParaRPr sz="700"/>
          </a:p>
        </p:txBody>
      </p:sp>
      <p:sp>
        <p:nvSpPr>
          <p:cNvPr id="5260" name="Google Shape;5260;p210"/>
          <p:cNvSpPr/>
          <p:nvPr/>
        </p:nvSpPr>
        <p:spPr>
          <a:xfrm>
            <a:off x="3636200" y="1682825"/>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 of Birth</a:t>
            </a:r>
            <a:endParaRPr sz="900"/>
          </a:p>
        </p:txBody>
      </p:sp>
      <p:sp>
        <p:nvSpPr>
          <p:cNvPr id="5261" name="Google Shape;5261;p210"/>
          <p:cNvSpPr/>
          <p:nvPr/>
        </p:nvSpPr>
        <p:spPr>
          <a:xfrm>
            <a:off x="3636200" y="2014463"/>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Social Security</a:t>
            </a:r>
            <a:endParaRPr sz="900"/>
          </a:p>
        </p:txBody>
      </p:sp>
      <p:sp>
        <p:nvSpPr>
          <p:cNvPr id="5262" name="Google Shape;5262;p210"/>
          <p:cNvSpPr/>
          <p:nvPr/>
        </p:nvSpPr>
        <p:spPr>
          <a:xfrm>
            <a:off x="3636200" y="2337413"/>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Please Confirm Social</a:t>
            </a:r>
            <a:endParaRPr sz="900"/>
          </a:p>
        </p:txBody>
      </p:sp>
      <p:sp>
        <p:nvSpPr>
          <p:cNvPr id="5263" name="Google Shape;5263;p210"/>
          <p:cNvSpPr/>
          <p:nvPr/>
        </p:nvSpPr>
        <p:spPr>
          <a:xfrm>
            <a:off x="3619400" y="2686288"/>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Zip Code</a:t>
            </a:r>
            <a:endParaRPr sz="900"/>
          </a:p>
        </p:txBody>
      </p:sp>
      <p:sp>
        <p:nvSpPr>
          <p:cNvPr id="5264" name="Google Shape;5264;p210"/>
          <p:cNvSpPr/>
          <p:nvPr/>
        </p:nvSpPr>
        <p:spPr>
          <a:xfrm>
            <a:off x="3619400" y="3030825"/>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Phone Number</a:t>
            </a:r>
            <a:endParaRPr sz="900"/>
          </a:p>
        </p:txBody>
      </p:sp>
      <p:sp>
        <p:nvSpPr>
          <p:cNvPr id="5265" name="Google Shape;5265;p210"/>
          <p:cNvSpPr/>
          <p:nvPr/>
        </p:nvSpPr>
        <p:spPr>
          <a:xfrm>
            <a:off x="3619400" y="3375338"/>
            <a:ext cx="1550400" cy="2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E-mail Address</a:t>
            </a:r>
            <a:endParaRPr sz="900"/>
          </a:p>
        </p:txBody>
      </p:sp>
      <p:sp>
        <p:nvSpPr>
          <p:cNvPr id="5266" name="Google Shape;5266;p210"/>
          <p:cNvSpPr txBox="1"/>
          <p:nvPr/>
        </p:nvSpPr>
        <p:spPr>
          <a:xfrm>
            <a:off x="3529950" y="3585350"/>
            <a:ext cx="20175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rgbClr val="292B2C"/>
                </a:solidFill>
                <a:highlight>
                  <a:srgbClr val="FFFFFF"/>
                </a:highlight>
                <a:latin typeface="Roboto"/>
                <a:ea typeface="Roboto"/>
                <a:cs typeface="Roboto"/>
                <a:sym typeface="Roboto"/>
              </a:rPr>
              <a:t>By clicking </a:t>
            </a:r>
            <a:r>
              <a:rPr lang="en" sz="500">
                <a:solidFill>
                  <a:srgbClr val="292B2C"/>
                </a:solidFill>
                <a:latin typeface="Roboto"/>
                <a:ea typeface="Roboto"/>
                <a:cs typeface="Roboto"/>
                <a:sym typeface="Roboto"/>
              </a:rPr>
              <a:t>Continue</a:t>
            </a:r>
            <a:r>
              <a:rPr lang="en" sz="500">
                <a:solidFill>
                  <a:srgbClr val="292B2C"/>
                </a:solidFill>
                <a:highlight>
                  <a:srgbClr val="FFFFFF"/>
                </a:highlight>
                <a:latin typeface="Roboto"/>
                <a:ea typeface="Roboto"/>
                <a:cs typeface="Roboto"/>
                <a:sym typeface="Roboto"/>
              </a:rPr>
              <a:t> you agree to Home Team, </a:t>
            </a:r>
            <a:r>
              <a:rPr lang="en" sz="500">
                <a:solidFill>
                  <a:srgbClr val="0275D8"/>
                </a:solidFill>
                <a:uFill>
                  <a:noFill/>
                </a:uFill>
                <a:latin typeface="Roboto"/>
                <a:ea typeface="Roboto"/>
                <a:cs typeface="Roboto"/>
                <a:sym typeface="Roboto"/>
                <a:hlinkClick r:id="rId9">
                  <a:extLst>
                    <a:ext uri="{A12FA001-AC4F-418D-AE19-62706E023703}">
                      <ahyp:hlinkClr val="tx"/>
                    </a:ext>
                  </a:extLst>
                </a:hlinkClick>
              </a:rPr>
              <a:t>Privacy Policy</a:t>
            </a:r>
            <a:r>
              <a:rPr lang="en" sz="500">
                <a:solidFill>
                  <a:srgbClr val="292B2C"/>
                </a:solidFill>
                <a:highlight>
                  <a:srgbClr val="FFFFFF"/>
                </a:highlight>
                <a:latin typeface="Roboto"/>
                <a:ea typeface="Roboto"/>
                <a:cs typeface="Roboto"/>
                <a:sym typeface="Roboto"/>
              </a:rPr>
              <a:t>, and consent to Checkr contacting you by email, phone, or SMS texts with information relating to your background check.</a:t>
            </a:r>
            <a:endParaRPr sz="500"/>
          </a:p>
        </p:txBody>
      </p:sp>
      <p:sp>
        <p:nvSpPr>
          <p:cNvPr id="5267" name="Google Shape;5267;p210"/>
          <p:cNvSpPr/>
          <p:nvPr/>
        </p:nvSpPr>
        <p:spPr>
          <a:xfrm>
            <a:off x="4035950" y="3967928"/>
            <a:ext cx="1067100" cy="23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t>Continue</a:t>
            </a:r>
            <a:endParaRPr sz="6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sp>
        <p:nvSpPr>
          <p:cNvPr id="5272" name="Google Shape;5272;p2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Personality Test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1" name="Google Shape;61;p14"/>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62" name="Google Shape;62;p14"/>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63" name="Google Shape;63;p14"/>
          <p:cNvSpPr/>
          <p:nvPr/>
        </p:nvSpPr>
        <p:spPr>
          <a:xfrm>
            <a:off x="3596550" y="4405850"/>
            <a:ext cx="1950900" cy="238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3523800" y="4628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pic>
        <p:nvPicPr>
          <p:cNvPr id="65" name="Google Shape;65;p14"/>
          <p:cNvPicPr preferRelativeResize="0"/>
          <p:nvPr/>
        </p:nvPicPr>
        <p:blipFill>
          <a:blip r:embed="rId4">
            <a:alphaModFix/>
          </a:blip>
          <a:stretch>
            <a:fillRect/>
          </a:stretch>
        </p:blipFill>
        <p:spPr>
          <a:xfrm>
            <a:off x="4112322" y="4181388"/>
            <a:ext cx="1323500" cy="186125"/>
          </a:xfrm>
          <a:prstGeom prst="rect">
            <a:avLst/>
          </a:prstGeom>
          <a:noFill/>
          <a:ln>
            <a:noFill/>
          </a:ln>
        </p:spPr>
      </p:pic>
      <p:sp>
        <p:nvSpPr>
          <p:cNvPr id="66" name="Google Shape;66;p14"/>
          <p:cNvSpPr txBox="1"/>
          <p:nvPr/>
        </p:nvSpPr>
        <p:spPr>
          <a:xfrm>
            <a:off x="3596550" y="1988739"/>
            <a:ext cx="1950900" cy="22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Hi [Name]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The Home Team looks forward to working with you! We’ll be meeting you at [location 1] with [crew size] team members on [date] at [time].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In the meantime, please </a:t>
            </a:r>
            <a:r>
              <a:rPr lang="en" sz="800" u="sng"/>
              <a:t>click here</a:t>
            </a:r>
            <a:r>
              <a:rPr lang="en" sz="800"/>
              <a:t> to watch a brief video. This will inform you of what you can anticipate now that you are apart of The Home Team.</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rPr lang="en" sz="800"/>
              <a:t>To manage your appointment, download The Home Team App. Use your email and phone number to sign in.</a:t>
            </a:r>
            <a:endParaRPr sz="800"/>
          </a:p>
        </p:txBody>
      </p:sp>
      <p:pic>
        <p:nvPicPr>
          <p:cNvPr id="67" name="Google Shape;67;p14"/>
          <p:cNvPicPr preferRelativeResize="0"/>
          <p:nvPr/>
        </p:nvPicPr>
        <p:blipFill>
          <a:blip r:embed="rId5">
            <a:alphaModFix/>
          </a:blip>
          <a:stretch>
            <a:fillRect/>
          </a:stretch>
        </p:blipFill>
        <p:spPr>
          <a:xfrm>
            <a:off x="3822100" y="4102450"/>
            <a:ext cx="265075" cy="265075"/>
          </a:xfrm>
          <a:prstGeom prst="rect">
            <a:avLst/>
          </a:prstGeom>
          <a:noFill/>
          <a:ln>
            <a:noFill/>
          </a:ln>
        </p:spPr>
      </p:pic>
      <p:pic>
        <p:nvPicPr>
          <p:cNvPr id="68" name="Google Shape;68;p14"/>
          <p:cNvPicPr preferRelativeResize="0"/>
          <p:nvPr/>
        </p:nvPicPr>
        <p:blipFill>
          <a:blip r:embed="rId6">
            <a:alphaModFix/>
          </a:blip>
          <a:stretch>
            <a:fillRect/>
          </a:stretch>
        </p:blipFill>
        <p:spPr>
          <a:xfrm>
            <a:off x="3567450" y="775925"/>
            <a:ext cx="1980000" cy="12347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15" name="Google Shape;515;p32"/>
          <p:cNvSpPr txBox="1"/>
          <p:nvPr/>
        </p:nvSpPr>
        <p:spPr>
          <a:xfrm>
            <a:off x="248525" y="142700"/>
            <a:ext cx="1250400" cy="1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who is a chief and crew member view, after swiping to accept job</a:t>
            </a:r>
            <a:endParaRPr/>
          </a:p>
        </p:txBody>
      </p:sp>
      <p:sp>
        <p:nvSpPr>
          <p:cNvPr id="516" name="Google Shape;516;p32"/>
          <p:cNvSpPr txBox="1"/>
          <p:nvPr/>
        </p:nvSpPr>
        <p:spPr>
          <a:xfrm>
            <a:off x="1901575"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pop up appears after a chief accepts a shift</a:t>
            </a:r>
            <a:endParaRPr sz="900"/>
          </a:p>
        </p:txBody>
      </p:sp>
      <p:sp>
        <p:nvSpPr>
          <p:cNvPr id="517" name="Google Shape;517;p32"/>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518" name="Google Shape;518;p32"/>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519" name="Google Shape;519;p32"/>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20" name="Google Shape;520;p3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21" name="Google Shape;521;p32"/>
          <p:cNvGrpSpPr/>
          <p:nvPr/>
        </p:nvGrpSpPr>
        <p:grpSpPr>
          <a:xfrm>
            <a:off x="3596550" y="2923875"/>
            <a:ext cx="1950900" cy="320100"/>
            <a:chOff x="3586200" y="3404100"/>
            <a:chExt cx="1950900" cy="320100"/>
          </a:xfrm>
        </p:grpSpPr>
        <p:sp>
          <p:nvSpPr>
            <p:cNvPr id="522" name="Google Shape;522;p3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23" name="Google Shape;523;p3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2"/>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grpSp>
        <p:nvGrpSpPr>
          <p:cNvPr id="528" name="Google Shape;528;p32"/>
          <p:cNvGrpSpPr/>
          <p:nvPr/>
        </p:nvGrpSpPr>
        <p:grpSpPr>
          <a:xfrm>
            <a:off x="3596550" y="3768038"/>
            <a:ext cx="1950900" cy="320100"/>
            <a:chOff x="3586200" y="3716550"/>
            <a:chExt cx="1950900" cy="320100"/>
          </a:xfrm>
        </p:grpSpPr>
        <p:sp>
          <p:nvSpPr>
            <p:cNvPr id="529" name="Google Shape;529;p32"/>
            <p:cNvSpPr/>
            <p:nvPr/>
          </p:nvSpPr>
          <p:spPr>
            <a:xfrm>
              <a:off x="3586200" y="371655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Swipe to accept</a:t>
              </a:r>
              <a:endParaRPr sz="900"/>
            </a:p>
          </p:txBody>
        </p:sp>
        <p:sp>
          <p:nvSpPr>
            <p:cNvPr id="530" name="Google Shape;530;p32"/>
            <p:cNvSpPr/>
            <p:nvPr/>
          </p:nvSpPr>
          <p:spPr>
            <a:xfrm>
              <a:off x="4572000" y="3766500"/>
              <a:ext cx="650400" cy="220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32"/>
          <p:cNvSpPr/>
          <p:nvPr/>
        </p:nvSpPr>
        <p:spPr>
          <a:xfrm>
            <a:off x="3596675" y="366825"/>
            <a:ext cx="1950900" cy="4277700"/>
          </a:xfrm>
          <a:prstGeom prst="roundRect">
            <a:avLst>
              <a:gd fmla="val 9736"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3596675" y="1427411"/>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Would you like to accept as Chief or Crew?</a:t>
            </a:r>
            <a:endParaRPr sz="1200"/>
          </a:p>
        </p:txBody>
      </p:sp>
      <p:sp>
        <p:nvSpPr>
          <p:cNvPr id="533" name="Google Shape;533;p32"/>
          <p:cNvSpPr/>
          <p:nvPr/>
        </p:nvSpPr>
        <p:spPr>
          <a:xfrm>
            <a:off x="3700025" y="2344075"/>
            <a:ext cx="836400" cy="3201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Chief</a:t>
            </a:r>
            <a:endParaRPr sz="1200"/>
          </a:p>
        </p:txBody>
      </p:sp>
      <p:sp>
        <p:nvSpPr>
          <p:cNvPr id="534" name="Google Shape;534;p32"/>
          <p:cNvSpPr/>
          <p:nvPr/>
        </p:nvSpPr>
        <p:spPr>
          <a:xfrm>
            <a:off x="4536425" y="2345625"/>
            <a:ext cx="836400" cy="320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Crew</a:t>
            </a:r>
            <a:endParaRPr sz="12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6" name="Shape 5276"/>
        <p:cNvGrpSpPr/>
        <p:nvPr/>
      </p:nvGrpSpPr>
      <p:grpSpPr>
        <a:xfrm>
          <a:off x="0" y="0"/>
          <a:ext cx="0" cy="0"/>
          <a:chOff x="0" y="0"/>
          <a:chExt cx="0" cy="0"/>
        </a:xfrm>
      </p:grpSpPr>
      <p:pic>
        <p:nvPicPr>
          <p:cNvPr id="5277" name="Google Shape;5277;p21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78" name="Google Shape;5278;p212"/>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279" name="Google Shape;5279;p212"/>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take user to training prompts within Typerform.</a:t>
            </a:r>
            <a:endParaRPr sz="900"/>
          </a:p>
        </p:txBody>
      </p:sp>
      <p:grpSp>
        <p:nvGrpSpPr>
          <p:cNvPr id="5280" name="Google Shape;5280;p212"/>
          <p:cNvGrpSpPr/>
          <p:nvPr/>
        </p:nvGrpSpPr>
        <p:grpSpPr>
          <a:xfrm>
            <a:off x="3596550" y="4284550"/>
            <a:ext cx="1950900" cy="360000"/>
            <a:chOff x="3596550" y="4284550"/>
            <a:chExt cx="1950900" cy="360000"/>
          </a:xfrm>
        </p:grpSpPr>
        <p:sp>
          <p:nvSpPr>
            <p:cNvPr id="5281" name="Google Shape;5281;p21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2" name="Google Shape;5282;p21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283" name="Google Shape;5283;p21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84" name="Google Shape;5284;p21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285" name="Google Shape;5285;p21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286" name="Google Shape;5286;p212"/>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287" name="Google Shape;5287;p212"/>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Personality Test</a:t>
            </a:r>
            <a:endParaRPr/>
          </a:p>
        </p:txBody>
      </p:sp>
      <p:sp>
        <p:nvSpPr>
          <p:cNvPr id="5288" name="Google Shape;5288;p212"/>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You will complete the personality test and indicate your results on the following page. Once you complete the test please come back to the app and indicate your </a:t>
            </a:r>
            <a:r>
              <a:rPr lang="en" sz="1100"/>
              <a:t>results</a:t>
            </a:r>
            <a:endParaRPr sz="900"/>
          </a:p>
        </p:txBody>
      </p:sp>
      <p:sp>
        <p:nvSpPr>
          <p:cNvPr id="5289" name="Google Shape;5289;p212"/>
          <p:cNvSpPr/>
          <p:nvPr/>
        </p:nvSpPr>
        <p:spPr>
          <a:xfrm>
            <a:off x="3796800" y="243420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Next</a:t>
            </a:r>
            <a:endParaRPr sz="110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pic>
        <p:nvPicPr>
          <p:cNvPr id="5294" name="Google Shape;5294;p21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95" name="Google Shape;5295;p213"/>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296" name="Google Shape;5296;p213"/>
          <p:cNvSpPr txBox="1"/>
          <p:nvPr/>
        </p:nvSpPr>
        <p:spPr>
          <a:xfrm>
            <a:off x="214900" y="805875"/>
            <a:ext cx="1550400" cy="30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be a dropdown menu where user will have option to choose from the following options:</a:t>
            </a:r>
            <a:endParaRPr sz="900"/>
          </a:p>
          <a:p>
            <a:pPr indent="-285750" lvl="0" marL="457200" rtl="0" algn="l">
              <a:spcBef>
                <a:spcPts val="0"/>
              </a:spcBef>
              <a:spcAft>
                <a:spcPts val="0"/>
              </a:spcAft>
              <a:buSzPts val="900"/>
              <a:buChar char="●"/>
            </a:pPr>
            <a:r>
              <a:rPr lang="en" sz="900"/>
              <a:t>Architect</a:t>
            </a:r>
            <a:endParaRPr sz="900"/>
          </a:p>
          <a:p>
            <a:pPr indent="-285750" lvl="0" marL="457200" rtl="0" algn="l">
              <a:spcBef>
                <a:spcPts val="0"/>
              </a:spcBef>
              <a:spcAft>
                <a:spcPts val="0"/>
              </a:spcAft>
              <a:buSzPts val="900"/>
              <a:buChar char="●"/>
            </a:pPr>
            <a:r>
              <a:rPr lang="en" sz="900"/>
              <a:t>Logician</a:t>
            </a:r>
            <a:endParaRPr sz="900"/>
          </a:p>
          <a:p>
            <a:pPr indent="-285750" lvl="0" marL="457200" rtl="0" algn="l">
              <a:spcBef>
                <a:spcPts val="0"/>
              </a:spcBef>
              <a:spcAft>
                <a:spcPts val="0"/>
              </a:spcAft>
              <a:buSzPts val="900"/>
              <a:buChar char="●"/>
            </a:pPr>
            <a:r>
              <a:rPr lang="en" sz="900"/>
              <a:t>Commander</a:t>
            </a:r>
            <a:endParaRPr sz="900"/>
          </a:p>
          <a:p>
            <a:pPr indent="-285750" lvl="0" marL="457200" rtl="0" algn="l">
              <a:spcBef>
                <a:spcPts val="0"/>
              </a:spcBef>
              <a:spcAft>
                <a:spcPts val="0"/>
              </a:spcAft>
              <a:buSzPts val="900"/>
              <a:buChar char="●"/>
            </a:pPr>
            <a:r>
              <a:rPr lang="en" sz="900"/>
              <a:t>Debater</a:t>
            </a:r>
            <a:endParaRPr sz="900"/>
          </a:p>
          <a:p>
            <a:pPr indent="-285750" lvl="0" marL="457200" rtl="0" algn="l">
              <a:spcBef>
                <a:spcPts val="0"/>
              </a:spcBef>
              <a:spcAft>
                <a:spcPts val="0"/>
              </a:spcAft>
              <a:buSzPts val="900"/>
              <a:buChar char="●"/>
            </a:pPr>
            <a:r>
              <a:rPr lang="en" sz="900"/>
              <a:t>Advocate</a:t>
            </a:r>
            <a:endParaRPr sz="900"/>
          </a:p>
          <a:p>
            <a:pPr indent="-285750" lvl="0" marL="457200" rtl="0" algn="l">
              <a:spcBef>
                <a:spcPts val="0"/>
              </a:spcBef>
              <a:spcAft>
                <a:spcPts val="0"/>
              </a:spcAft>
              <a:buSzPts val="900"/>
              <a:buChar char="●"/>
            </a:pPr>
            <a:r>
              <a:rPr lang="en" sz="900"/>
              <a:t>Mediator</a:t>
            </a:r>
            <a:endParaRPr sz="900"/>
          </a:p>
          <a:p>
            <a:pPr indent="-285750" lvl="0" marL="457200" rtl="0" algn="l">
              <a:spcBef>
                <a:spcPts val="0"/>
              </a:spcBef>
              <a:spcAft>
                <a:spcPts val="0"/>
              </a:spcAft>
              <a:buSzPts val="900"/>
              <a:buChar char="●"/>
            </a:pPr>
            <a:r>
              <a:rPr lang="en" sz="900"/>
              <a:t>Protagonist</a:t>
            </a:r>
            <a:endParaRPr sz="900"/>
          </a:p>
          <a:p>
            <a:pPr indent="-285750" lvl="0" marL="457200" rtl="0" algn="l">
              <a:spcBef>
                <a:spcPts val="0"/>
              </a:spcBef>
              <a:spcAft>
                <a:spcPts val="0"/>
              </a:spcAft>
              <a:buSzPts val="900"/>
              <a:buChar char="●"/>
            </a:pPr>
            <a:r>
              <a:rPr lang="en" sz="900"/>
              <a:t>Campaigner</a:t>
            </a:r>
            <a:endParaRPr sz="900"/>
          </a:p>
          <a:p>
            <a:pPr indent="-285750" lvl="0" marL="457200" rtl="0" algn="l">
              <a:spcBef>
                <a:spcPts val="0"/>
              </a:spcBef>
              <a:spcAft>
                <a:spcPts val="0"/>
              </a:spcAft>
              <a:buSzPts val="900"/>
              <a:buChar char="●"/>
            </a:pPr>
            <a:r>
              <a:rPr lang="en" sz="900"/>
              <a:t>Logistician</a:t>
            </a:r>
            <a:endParaRPr sz="900"/>
          </a:p>
          <a:p>
            <a:pPr indent="-285750" lvl="0" marL="457200" rtl="0" algn="l">
              <a:spcBef>
                <a:spcPts val="0"/>
              </a:spcBef>
              <a:spcAft>
                <a:spcPts val="0"/>
              </a:spcAft>
              <a:buSzPts val="900"/>
              <a:buChar char="●"/>
            </a:pPr>
            <a:r>
              <a:rPr lang="en" sz="900"/>
              <a:t>Defender</a:t>
            </a:r>
            <a:endParaRPr sz="900"/>
          </a:p>
          <a:p>
            <a:pPr indent="-285750" lvl="0" marL="457200" rtl="0" algn="l">
              <a:spcBef>
                <a:spcPts val="0"/>
              </a:spcBef>
              <a:spcAft>
                <a:spcPts val="0"/>
              </a:spcAft>
              <a:buSzPts val="900"/>
              <a:buChar char="●"/>
            </a:pPr>
            <a:r>
              <a:rPr lang="en" sz="900"/>
              <a:t>Executive</a:t>
            </a:r>
            <a:endParaRPr sz="900"/>
          </a:p>
          <a:p>
            <a:pPr indent="-285750" lvl="0" marL="457200" rtl="0" algn="l">
              <a:spcBef>
                <a:spcPts val="0"/>
              </a:spcBef>
              <a:spcAft>
                <a:spcPts val="0"/>
              </a:spcAft>
              <a:buSzPts val="900"/>
              <a:buChar char="●"/>
            </a:pPr>
            <a:r>
              <a:rPr lang="en" sz="900"/>
              <a:t>Counsel</a:t>
            </a:r>
            <a:endParaRPr sz="900"/>
          </a:p>
          <a:p>
            <a:pPr indent="-285750" lvl="0" marL="457200" rtl="0" algn="l">
              <a:spcBef>
                <a:spcPts val="0"/>
              </a:spcBef>
              <a:spcAft>
                <a:spcPts val="0"/>
              </a:spcAft>
              <a:buSzPts val="900"/>
              <a:buChar char="●"/>
            </a:pPr>
            <a:r>
              <a:rPr lang="en" sz="900"/>
              <a:t>Virtuoso</a:t>
            </a:r>
            <a:endParaRPr sz="900"/>
          </a:p>
          <a:p>
            <a:pPr indent="-285750" lvl="0" marL="457200" rtl="0" algn="l">
              <a:spcBef>
                <a:spcPts val="0"/>
              </a:spcBef>
              <a:spcAft>
                <a:spcPts val="0"/>
              </a:spcAft>
              <a:buSzPts val="900"/>
              <a:buChar char="●"/>
            </a:pPr>
            <a:r>
              <a:rPr lang="en" sz="900"/>
              <a:t>Adventurer</a:t>
            </a:r>
            <a:endParaRPr sz="900"/>
          </a:p>
          <a:p>
            <a:pPr indent="-285750" lvl="0" marL="457200" rtl="0" algn="l">
              <a:spcBef>
                <a:spcPts val="0"/>
              </a:spcBef>
              <a:spcAft>
                <a:spcPts val="0"/>
              </a:spcAft>
              <a:buSzPts val="900"/>
              <a:buChar char="●"/>
            </a:pPr>
            <a:r>
              <a:rPr lang="en" sz="900"/>
              <a:t>Entrepreneur</a:t>
            </a:r>
            <a:endParaRPr sz="900"/>
          </a:p>
          <a:p>
            <a:pPr indent="-285750" lvl="0" marL="457200" rtl="0" algn="l">
              <a:spcBef>
                <a:spcPts val="0"/>
              </a:spcBef>
              <a:spcAft>
                <a:spcPts val="0"/>
              </a:spcAft>
              <a:buSzPts val="900"/>
              <a:buChar char="●"/>
            </a:pPr>
            <a:r>
              <a:rPr lang="en" sz="900"/>
              <a:t>Entertainer</a:t>
            </a:r>
            <a:endParaRPr sz="900"/>
          </a:p>
        </p:txBody>
      </p:sp>
      <p:grpSp>
        <p:nvGrpSpPr>
          <p:cNvPr id="5297" name="Google Shape;5297;p213"/>
          <p:cNvGrpSpPr/>
          <p:nvPr/>
        </p:nvGrpSpPr>
        <p:grpSpPr>
          <a:xfrm>
            <a:off x="3596550" y="4284550"/>
            <a:ext cx="1950900" cy="360000"/>
            <a:chOff x="3596550" y="4284550"/>
            <a:chExt cx="1950900" cy="360000"/>
          </a:xfrm>
        </p:grpSpPr>
        <p:sp>
          <p:nvSpPr>
            <p:cNvPr id="5298" name="Google Shape;5298;p21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9" name="Google Shape;5299;p21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00" name="Google Shape;5300;p21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01" name="Google Shape;5301;p21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02" name="Google Shape;5302;p21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03" name="Google Shape;5303;p213"/>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304" name="Google Shape;5304;p213"/>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Personality Test</a:t>
            </a:r>
            <a:endParaRPr/>
          </a:p>
        </p:txBody>
      </p:sp>
      <p:sp>
        <p:nvSpPr>
          <p:cNvPr id="5305" name="Google Shape;5305;p213"/>
          <p:cNvSpPr txBox="1"/>
          <p:nvPr/>
        </p:nvSpPr>
        <p:spPr>
          <a:xfrm>
            <a:off x="3477175" y="1215163"/>
            <a:ext cx="21843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Select Your Results</a:t>
            </a:r>
            <a:endParaRPr sz="900"/>
          </a:p>
        </p:txBody>
      </p:sp>
      <p:sp>
        <p:nvSpPr>
          <p:cNvPr id="5306" name="Google Shape;5306;p213"/>
          <p:cNvSpPr/>
          <p:nvPr/>
        </p:nvSpPr>
        <p:spPr>
          <a:xfrm>
            <a:off x="3796800" y="1795275"/>
            <a:ext cx="1550400" cy="2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Select here...</a:t>
            </a:r>
            <a:endParaRPr sz="1100"/>
          </a:p>
        </p:txBody>
      </p:sp>
      <p:sp>
        <p:nvSpPr>
          <p:cNvPr id="5307" name="Google Shape;5307;p213"/>
          <p:cNvSpPr/>
          <p:nvPr/>
        </p:nvSpPr>
        <p:spPr>
          <a:xfrm>
            <a:off x="3796800" y="341105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Next</a:t>
            </a:r>
            <a:endParaRPr sz="110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1" name="Shape 5311"/>
        <p:cNvGrpSpPr/>
        <p:nvPr/>
      </p:nvGrpSpPr>
      <p:grpSpPr>
        <a:xfrm>
          <a:off x="0" y="0"/>
          <a:ext cx="0" cy="0"/>
          <a:chOff x="0" y="0"/>
          <a:chExt cx="0" cy="0"/>
        </a:xfrm>
      </p:grpSpPr>
      <p:sp>
        <p:nvSpPr>
          <p:cNvPr id="5312" name="Google Shape;5312;p2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Direct Deposit</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6" name="Shape 5316"/>
        <p:cNvGrpSpPr/>
        <p:nvPr/>
      </p:nvGrpSpPr>
      <p:grpSpPr>
        <a:xfrm>
          <a:off x="0" y="0"/>
          <a:ext cx="0" cy="0"/>
          <a:chOff x="0" y="0"/>
          <a:chExt cx="0" cy="0"/>
        </a:xfrm>
      </p:grpSpPr>
      <p:pic>
        <p:nvPicPr>
          <p:cNvPr id="5317" name="Google Shape;5317;p21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18" name="Google Shape;5318;p215"/>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319" name="Google Shape;5319;p215"/>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take user to training prompts within Typerform.</a:t>
            </a:r>
            <a:endParaRPr sz="900"/>
          </a:p>
        </p:txBody>
      </p:sp>
      <p:grpSp>
        <p:nvGrpSpPr>
          <p:cNvPr id="5320" name="Google Shape;5320;p215"/>
          <p:cNvGrpSpPr/>
          <p:nvPr/>
        </p:nvGrpSpPr>
        <p:grpSpPr>
          <a:xfrm>
            <a:off x="3596550" y="4284550"/>
            <a:ext cx="1950900" cy="360000"/>
            <a:chOff x="3596550" y="4284550"/>
            <a:chExt cx="1950900" cy="360000"/>
          </a:xfrm>
        </p:grpSpPr>
        <p:sp>
          <p:nvSpPr>
            <p:cNvPr id="5321" name="Google Shape;5321;p21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2" name="Google Shape;5322;p21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23" name="Google Shape;5323;p21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24" name="Google Shape;5324;p21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25" name="Google Shape;5325;p21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26" name="Google Shape;5326;p215"/>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327" name="Google Shape;5327;p215"/>
          <p:cNvSpPr txBox="1"/>
          <p:nvPr/>
        </p:nvSpPr>
        <p:spPr>
          <a:xfrm>
            <a:off x="3813600" y="562300"/>
            <a:ext cx="15168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Direct Deposit</a:t>
            </a:r>
            <a:endParaRPr/>
          </a:p>
        </p:txBody>
      </p:sp>
      <p:sp>
        <p:nvSpPr>
          <p:cNvPr id="5328" name="Google Shape;5328;p215"/>
          <p:cNvSpPr txBox="1"/>
          <p:nvPr/>
        </p:nvSpPr>
        <p:spPr>
          <a:xfrm>
            <a:off x="3536850" y="1080725"/>
            <a:ext cx="2070300" cy="8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enter your direct deposit information below. You will receive payment from jobs within three business days.</a:t>
            </a:r>
            <a:endParaRPr sz="900"/>
          </a:p>
        </p:txBody>
      </p:sp>
      <p:sp>
        <p:nvSpPr>
          <p:cNvPr id="5329" name="Google Shape;5329;p215"/>
          <p:cNvSpPr/>
          <p:nvPr/>
        </p:nvSpPr>
        <p:spPr>
          <a:xfrm>
            <a:off x="3796800" y="220560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Direct Deposit</a:t>
            </a:r>
            <a:endParaRPr sz="900"/>
          </a:p>
        </p:txBody>
      </p:sp>
      <p:sp>
        <p:nvSpPr>
          <p:cNvPr id="5330" name="Google Shape;5330;p215"/>
          <p:cNvSpPr/>
          <p:nvPr/>
        </p:nvSpPr>
        <p:spPr>
          <a:xfrm>
            <a:off x="3794125" y="268295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Account Number</a:t>
            </a:r>
            <a:endParaRPr sz="900"/>
          </a:p>
        </p:txBody>
      </p:sp>
      <p:sp>
        <p:nvSpPr>
          <p:cNvPr id="5331" name="Google Shape;5331;p215"/>
          <p:cNvSpPr/>
          <p:nvPr/>
        </p:nvSpPr>
        <p:spPr>
          <a:xfrm>
            <a:off x="3794125" y="3205150"/>
            <a:ext cx="15504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Confirm </a:t>
            </a:r>
            <a:r>
              <a:rPr lang="en" sz="900"/>
              <a:t>Account Number</a:t>
            </a:r>
            <a:endParaRPr sz="900"/>
          </a:p>
        </p:txBody>
      </p:sp>
      <p:sp>
        <p:nvSpPr>
          <p:cNvPr id="5332" name="Google Shape;5332;p215"/>
          <p:cNvSpPr/>
          <p:nvPr/>
        </p:nvSpPr>
        <p:spPr>
          <a:xfrm>
            <a:off x="4074300" y="3840525"/>
            <a:ext cx="995400" cy="2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Enter</a:t>
            </a:r>
            <a:endParaRPr sz="9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6" name="Shape 5336"/>
        <p:cNvGrpSpPr/>
        <p:nvPr/>
      </p:nvGrpSpPr>
      <p:grpSpPr>
        <a:xfrm>
          <a:off x="0" y="0"/>
          <a:ext cx="0" cy="0"/>
          <a:chOff x="0" y="0"/>
          <a:chExt cx="0" cy="0"/>
        </a:xfrm>
      </p:grpSpPr>
      <p:sp>
        <p:nvSpPr>
          <p:cNvPr id="5337" name="Google Shape;5337;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Team Member Onboarding</a:t>
            </a:r>
            <a:endParaRPr/>
          </a:p>
        </p:txBody>
      </p:sp>
      <p:sp>
        <p:nvSpPr>
          <p:cNvPr id="5338" name="Google Shape;5338;p2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342" name="Shape 5342"/>
        <p:cNvGrpSpPr/>
        <p:nvPr/>
      </p:nvGrpSpPr>
      <p:grpSpPr>
        <a:xfrm>
          <a:off x="0" y="0"/>
          <a:ext cx="0" cy="0"/>
          <a:chOff x="0" y="0"/>
          <a:chExt cx="0" cy="0"/>
        </a:xfrm>
      </p:grpSpPr>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6" name="Shape 5346"/>
        <p:cNvGrpSpPr/>
        <p:nvPr/>
      </p:nvGrpSpPr>
      <p:grpSpPr>
        <a:xfrm>
          <a:off x="0" y="0"/>
          <a:ext cx="0" cy="0"/>
          <a:chOff x="0" y="0"/>
          <a:chExt cx="0" cy="0"/>
        </a:xfrm>
      </p:grpSpPr>
      <p:pic>
        <p:nvPicPr>
          <p:cNvPr id="5347" name="Google Shape;5347;p21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48" name="Google Shape;5348;p218"/>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349" name="Google Shape;5349;p21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5350" name="Google Shape;5350;p218"/>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5351" name="Google Shape;5351;p218"/>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18"/>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18"/>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18"/>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5355" name="Google Shape;5355;p218"/>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5356" name="Google Shape;5356;p218"/>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357" name="Google Shape;5357;p218"/>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18"/>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5359" name="Google Shape;5359;p218"/>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sp>
        <p:nvSpPr>
          <p:cNvPr id="5360" name="Google Shape;5360;p218"/>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5361" name="Google Shape;5361;p218"/>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5362" name="Google Shape;5362;p218"/>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218"/>
          <p:cNvGrpSpPr/>
          <p:nvPr/>
        </p:nvGrpSpPr>
        <p:grpSpPr>
          <a:xfrm>
            <a:off x="3596550" y="4284550"/>
            <a:ext cx="1950900" cy="360000"/>
            <a:chOff x="3596550" y="4284550"/>
            <a:chExt cx="1950900" cy="360000"/>
          </a:xfrm>
        </p:grpSpPr>
        <p:sp>
          <p:nvSpPr>
            <p:cNvPr id="5364" name="Google Shape;5364;p21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5" name="Google Shape;5365;p21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66" name="Google Shape;5366;p21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67" name="Google Shape;5367;p21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68" name="Google Shape;5368;p21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69" name="Google Shape;5369;p218"/>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pic>
        <p:nvPicPr>
          <p:cNvPr id="5374" name="Google Shape;5374;p21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75" name="Google Shape;5375;p219"/>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376" name="Google Shape;5376;p219"/>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5377" name="Google Shape;5377;p219"/>
          <p:cNvCxnSpPr/>
          <p:nvPr/>
        </p:nvCxnSpPr>
        <p:spPr>
          <a:xfrm>
            <a:off x="3664450" y="2226500"/>
            <a:ext cx="1793100" cy="0"/>
          </a:xfrm>
          <a:prstGeom prst="straightConnector1">
            <a:avLst/>
          </a:prstGeom>
          <a:noFill/>
          <a:ln cap="flat" cmpd="sng" w="38100">
            <a:solidFill>
              <a:schemeClr val="dk2"/>
            </a:solidFill>
            <a:prstDash val="solid"/>
            <a:round/>
            <a:headEnd len="med" w="med" type="none"/>
            <a:tailEnd len="med" w="med" type="none"/>
          </a:ln>
        </p:spPr>
      </p:cxnSp>
      <p:sp>
        <p:nvSpPr>
          <p:cNvPr id="5378" name="Google Shape;5378;p219"/>
          <p:cNvSpPr/>
          <p:nvPr/>
        </p:nvSpPr>
        <p:spPr>
          <a:xfrm>
            <a:off x="3837225"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19"/>
          <p:cNvSpPr/>
          <p:nvPr/>
        </p:nvSpPr>
        <p:spPr>
          <a:xfrm>
            <a:off x="4459638"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19"/>
          <p:cNvSpPr/>
          <p:nvPr/>
        </p:nvSpPr>
        <p:spPr>
          <a:xfrm>
            <a:off x="5082050" y="2153600"/>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19"/>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5382" name="Google Shape;5382;p219"/>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$14.34</a:t>
            </a:r>
            <a:endParaRPr sz="1800"/>
          </a:p>
          <a:p>
            <a:pPr indent="0" lvl="0" marL="0" rtl="0" algn="r">
              <a:spcBef>
                <a:spcPts val="0"/>
              </a:spcBef>
              <a:spcAft>
                <a:spcPts val="0"/>
              </a:spcAft>
              <a:buNone/>
            </a:pPr>
            <a:r>
              <a:rPr lang="en" sz="1200"/>
              <a:t>Hrly Rate</a:t>
            </a:r>
            <a:endParaRPr sz="1200"/>
          </a:p>
        </p:txBody>
      </p:sp>
      <p:sp>
        <p:nvSpPr>
          <p:cNvPr id="5383" name="Google Shape;5383;p219"/>
          <p:cNvSpPr/>
          <p:nvPr/>
        </p:nvSpPr>
        <p:spPr>
          <a:xfrm>
            <a:off x="3579100" y="2553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384" name="Google Shape;5384;p219"/>
          <p:cNvSpPr/>
          <p:nvPr/>
        </p:nvSpPr>
        <p:spPr>
          <a:xfrm>
            <a:off x="5172450" y="2643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19"/>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5386" name="Google Shape;5386;p219"/>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 will have a home page that will act as a dashboard presenting them with important information.</a:t>
            </a:r>
            <a:endParaRPr sz="900"/>
          </a:p>
        </p:txBody>
      </p:sp>
      <p:sp>
        <p:nvSpPr>
          <p:cNvPr id="5387" name="Google Shape;5387;p219"/>
          <p:cNvSpPr/>
          <p:nvPr/>
        </p:nvSpPr>
        <p:spPr>
          <a:xfrm>
            <a:off x="3585550" y="30285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 have [x number] of job notification</a:t>
            </a:r>
            <a:endParaRPr/>
          </a:p>
        </p:txBody>
      </p:sp>
      <p:sp>
        <p:nvSpPr>
          <p:cNvPr id="5388" name="Google Shape;5388;p219"/>
          <p:cNvSpPr txBox="1"/>
          <p:nvPr/>
        </p:nvSpPr>
        <p:spPr>
          <a:xfrm>
            <a:off x="3635850" y="2299375"/>
            <a:ext cx="1872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Prospect &gt; Rookie</a:t>
            </a:r>
            <a:endParaRPr sz="900"/>
          </a:p>
        </p:txBody>
      </p:sp>
      <p:sp>
        <p:nvSpPr>
          <p:cNvPr id="5389" name="Google Shape;5389;p219"/>
          <p:cNvSpPr/>
          <p:nvPr/>
        </p:nvSpPr>
        <p:spPr>
          <a:xfrm>
            <a:off x="4016450" y="2094538"/>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219"/>
          <p:cNvGrpSpPr/>
          <p:nvPr/>
        </p:nvGrpSpPr>
        <p:grpSpPr>
          <a:xfrm>
            <a:off x="3596550" y="4284550"/>
            <a:ext cx="1950900" cy="360000"/>
            <a:chOff x="3596550" y="4284550"/>
            <a:chExt cx="1950900" cy="360000"/>
          </a:xfrm>
        </p:grpSpPr>
        <p:sp>
          <p:nvSpPr>
            <p:cNvPr id="5391" name="Google Shape;5391;p21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2" name="Google Shape;5392;p21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93" name="Google Shape;5393;p21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94" name="Google Shape;5394;p21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95" name="Google Shape;5395;p21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96" name="Google Shape;5396;p219"/>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0" name="Shape 5400"/>
        <p:cNvGrpSpPr/>
        <p:nvPr/>
      </p:nvGrpSpPr>
      <p:grpSpPr>
        <a:xfrm>
          <a:off x="0" y="0"/>
          <a:ext cx="0" cy="0"/>
          <a:chOff x="0" y="0"/>
          <a:chExt cx="0" cy="0"/>
        </a:xfrm>
      </p:grpSpPr>
      <p:pic>
        <p:nvPicPr>
          <p:cNvPr id="5401" name="Google Shape;5401;p22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402" name="Google Shape;5402;p220"/>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jobs view</a:t>
            </a:r>
            <a:endParaRPr/>
          </a:p>
        </p:txBody>
      </p:sp>
      <p:sp>
        <p:nvSpPr>
          <p:cNvPr id="5403" name="Google Shape;5403;p220"/>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pic>
        <p:nvPicPr>
          <p:cNvPr id="5404" name="Google Shape;5404;p220"/>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5405" name="Google Shape;5405;p220"/>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5406" name="Google Shape;5406;p220"/>
          <p:cNvGrpSpPr/>
          <p:nvPr/>
        </p:nvGrpSpPr>
        <p:grpSpPr>
          <a:xfrm>
            <a:off x="3610800" y="463475"/>
            <a:ext cx="1922400" cy="512400"/>
            <a:chOff x="3610800" y="463475"/>
            <a:chExt cx="1922400" cy="512400"/>
          </a:xfrm>
        </p:grpSpPr>
        <p:sp>
          <p:nvSpPr>
            <p:cNvPr id="5407" name="Google Shape;5407;p220"/>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5408" name="Google Shape;5408;p220"/>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220"/>
            <p:cNvGrpSpPr/>
            <p:nvPr/>
          </p:nvGrpSpPr>
          <p:grpSpPr>
            <a:xfrm>
              <a:off x="3610800" y="463475"/>
              <a:ext cx="1922400" cy="201600"/>
              <a:chOff x="3610800" y="358700"/>
              <a:chExt cx="1922400" cy="201600"/>
            </a:xfrm>
          </p:grpSpPr>
          <p:sp>
            <p:nvSpPr>
              <p:cNvPr id="5410" name="Google Shape;5410;p220"/>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5411" name="Google Shape;5411;p220"/>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5412" name="Google Shape;5412;p220"/>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grpSp>
        <p:nvGrpSpPr>
          <p:cNvPr id="5413" name="Google Shape;5413;p220"/>
          <p:cNvGrpSpPr/>
          <p:nvPr/>
        </p:nvGrpSpPr>
        <p:grpSpPr>
          <a:xfrm>
            <a:off x="5259500" y="4008775"/>
            <a:ext cx="247200" cy="247200"/>
            <a:chOff x="2046575" y="3120725"/>
            <a:chExt cx="247200" cy="247200"/>
          </a:xfrm>
        </p:grpSpPr>
        <p:sp>
          <p:nvSpPr>
            <p:cNvPr id="5414" name="Google Shape;5414;p220"/>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5" name="Google Shape;5415;p220"/>
            <p:cNvPicPr preferRelativeResize="0"/>
            <p:nvPr/>
          </p:nvPicPr>
          <p:blipFill>
            <a:blip r:embed="rId6">
              <a:alphaModFix/>
            </a:blip>
            <a:stretch>
              <a:fillRect/>
            </a:stretch>
          </p:blipFill>
          <p:spPr>
            <a:xfrm>
              <a:off x="2094775" y="3167250"/>
              <a:ext cx="150800" cy="154143"/>
            </a:xfrm>
            <a:prstGeom prst="rect">
              <a:avLst/>
            </a:prstGeom>
            <a:noFill/>
            <a:ln>
              <a:noFill/>
            </a:ln>
          </p:spPr>
        </p:pic>
      </p:grpSp>
      <p:pic>
        <p:nvPicPr>
          <p:cNvPr id="5416" name="Google Shape;5416;p220"/>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5417" name="Google Shape;5417;p220"/>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5418" name="Google Shape;5418;p220"/>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5419" name="Google Shape;5419;p220"/>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5420" name="Google Shape;5420;p220"/>
          <p:cNvGrpSpPr/>
          <p:nvPr/>
        </p:nvGrpSpPr>
        <p:grpSpPr>
          <a:xfrm>
            <a:off x="3596550" y="4284550"/>
            <a:ext cx="1950900" cy="360000"/>
            <a:chOff x="3596550" y="4284550"/>
            <a:chExt cx="1950900" cy="360000"/>
          </a:xfrm>
        </p:grpSpPr>
        <p:sp>
          <p:nvSpPr>
            <p:cNvPr id="5421" name="Google Shape;5421;p22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2" name="Google Shape;5422;p220"/>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5423" name="Google Shape;5423;p220"/>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5424" name="Google Shape;5424;p220"/>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5425" name="Google Shape;5425;p220"/>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5426" name="Google Shape;5426;p220"/>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5427" name="Google Shape;5427;p220"/>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5428" name="Google Shape;5428;p220"/>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2" name="Shape 5432"/>
        <p:cNvGrpSpPr/>
        <p:nvPr/>
      </p:nvGrpSpPr>
      <p:grpSpPr>
        <a:xfrm>
          <a:off x="0" y="0"/>
          <a:ext cx="0" cy="0"/>
          <a:chOff x="0" y="0"/>
          <a:chExt cx="0" cy="0"/>
        </a:xfrm>
      </p:grpSpPr>
      <p:pic>
        <p:nvPicPr>
          <p:cNvPr id="5433" name="Google Shape;5433;p22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434" name="Google Shape;5434;p221"/>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jobs view</a:t>
            </a:r>
            <a:endParaRPr/>
          </a:p>
        </p:txBody>
      </p:sp>
      <p:sp>
        <p:nvSpPr>
          <p:cNvPr id="5435" name="Google Shape;5435;p221"/>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pic>
        <p:nvPicPr>
          <p:cNvPr id="5436" name="Google Shape;5436;p221"/>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5437" name="Google Shape;5437;p221"/>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5438" name="Google Shape;5438;p221"/>
          <p:cNvGrpSpPr/>
          <p:nvPr/>
        </p:nvGrpSpPr>
        <p:grpSpPr>
          <a:xfrm>
            <a:off x="3610800" y="463475"/>
            <a:ext cx="1922400" cy="512400"/>
            <a:chOff x="3610800" y="463475"/>
            <a:chExt cx="1922400" cy="512400"/>
          </a:xfrm>
        </p:grpSpPr>
        <p:sp>
          <p:nvSpPr>
            <p:cNvPr id="5439" name="Google Shape;5439;p221"/>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5440" name="Google Shape;5440;p221"/>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221"/>
            <p:cNvGrpSpPr/>
            <p:nvPr/>
          </p:nvGrpSpPr>
          <p:grpSpPr>
            <a:xfrm>
              <a:off x="3610800" y="463475"/>
              <a:ext cx="1922400" cy="201600"/>
              <a:chOff x="3610800" y="358700"/>
              <a:chExt cx="1922400" cy="201600"/>
            </a:xfrm>
          </p:grpSpPr>
          <p:sp>
            <p:nvSpPr>
              <p:cNvPr id="5442" name="Google Shape;5442;p221"/>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5443" name="Google Shape;5443;p221"/>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5444" name="Google Shape;5444;p221"/>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sp>
        <p:nvSpPr>
          <p:cNvPr id="5445" name="Google Shape;5445;p221"/>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221"/>
          <p:cNvGrpSpPr/>
          <p:nvPr/>
        </p:nvGrpSpPr>
        <p:grpSpPr>
          <a:xfrm>
            <a:off x="5284825" y="4006400"/>
            <a:ext cx="247200" cy="247200"/>
            <a:chOff x="2046575" y="3120725"/>
            <a:chExt cx="247200" cy="247200"/>
          </a:xfrm>
        </p:grpSpPr>
        <p:sp>
          <p:nvSpPr>
            <p:cNvPr id="5447" name="Google Shape;5447;p221"/>
            <p:cNvSpPr/>
            <p:nvPr/>
          </p:nvSpPr>
          <p:spPr>
            <a:xfrm>
              <a:off x="2046575" y="31207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8" name="Google Shape;5448;p221"/>
            <p:cNvPicPr preferRelativeResize="0"/>
            <p:nvPr/>
          </p:nvPicPr>
          <p:blipFill>
            <a:blip r:embed="rId6">
              <a:alphaModFix/>
            </a:blip>
            <a:stretch>
              <a:fillRect/>
            </a:stretch>
          </p:blipFill>
          <p:spPr>
            <a:xfrm>
              <a:off x="2094775" y="3167250"/>
              <a:ext cx="150800" cy="154143"/>
            </a:xfrm>
            <a:prstGeom prst="rect">
              <a:avLst/>
            </a:prstGeom>
            <a:noFill/>
            <a:ln>
              <a:noFill/>
            </a:ln>
          </p:spPr>
        </p:pic>
      </p:grpSp>
      <p:pic>
        <p:nvPicPr>
          <p:cNvPr id="5449" name="Google Shape;5449;p221"/>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5450" name="Google Shape;5450;p221"/>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5451" name="Google Shape;5451;p221"/>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5452" name="Google Shape;5452;p221"/>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5453" name="Google Shape;5453;p221"/>
          <p:cNvGrpSpPr/>
          <p:nvPr/>
        </p:nvGrpSpPr>
        <p:grpSpPr>
          <a:xfrm>
            <a:off x="3596550" y="4284550"/>
            <a:ext cx="1950900" cy="360000"/>
            <a:chOff x="3596550" y="4284550"/>
            <a:chExt cx="1950900" cy="360000"/>
          </a:xfrm>
        </p:grpSpPr>
        <p:sp>
          <p:nvSpPr>
            <p:cNvPr id="5454" name="Google Shape;5454;p22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5" name="Google Shape;5455;p221"/>
            <p:cNvPicPr preferRelativeResize="0"/>
            <p:nvPr/>
          </p:nvPicPr>
          <p:blipFill>
            <a:blip r:embed="rId7">
              <a:alphaModFix/>
            </a:blip>
            <a:stretch>
              <a:fillRect/>
            </a:stretch>
          </p:blipFill>
          <p:spPr>
            <a:xfrm flipH="1">
              <a:off x="3707750" y="4357425"/>
              <a:ext cx="210300" cy="210300"/>
            </a:xfrm>
            <a:prstGeom prst="rect">
              <a:avLst/>
            </a:prstGeom>
            <a:noFill/>
            <a:ln>
              <a:noFill/>
            </a:ln>
          </p:spPr>
        </p:pic>
        <p:pic>
          <p:nvPicPr>
            <p:cNvPr id="5456" name="Google Shape;5456;p221"/>
            <p:cNvPicPr preferRelativeResize="0"/>
            <p:nvPr/>
          </p:nvPicPr>
          <p:blipFill>
            <a:blip r:embed="rId8">
              <a:alphaModFix/>
            </a:blip>
            <a:stretch>
              <a:fillRect/>
            </a:stretch>
          </p:blipFill>
          <p:spPr>
            <a:xfrm>
              <a:off x="5164921" y="4363726"/>
              <a:ext cx="210300" cy="208074"/>
            </a:xfrm>
            <a:prstGeom prst="rect">
              <a:avLst/>
            </a:prstGeom>
            <a:noFill/>
            <a:ln>
              <a:noFill/>
            </a:ln>
          </p:spPr>
        </p:pic>
        <p:pic>
          <p:nvPicPr>
            <p:cNvPr id="5457" name="Google Shape;5457;p221"/>
            <p:cNvPicPr preferRelativeResize="0"/>
            <p:nvPr/>
          </p:nvPicPr>
          <p:blipFill>
            <a:blip r:embed="rId9">
              <a:alphaModFix/>
            </a:blip>
            <a:stretch>
              <a:fillRect/>
            </a:stretch>
          </p:blipFill>
          <p:spPr>
            <a:xfrm>
              <a:off x="4067375" y="4357433"/>
              <a:ext cx="210300" cy="214994"/>
            </a:xfrm>
            <a:prstGeom prst="rect">
              <a:avLst/>
            </a:prstGeom>
            <a:noFill/>
            <a:ln>
              <a:noFill/>
            </a:ln>
          </p:spPr>
        </p:pic>
        <p:pic>
          <p:nvPicPr>
            <p:cNvPr id="5458" name="Google Shape;5458;p221"/>
            <p:cNvPicPr preferRelativeResize="0"/>
            <p:nvPr/>
          </p:nvPicPr>
          <p:blipFill>
            <a:blip r:embed="rId10">
              <a:alphaModFix/>
            </a:blip>
            <a:stretch>
              <a:fillRect/>
            </a:stretch>
          </p:blipFill>
          <p:spPr>
            <a:xfrm>
              <a:off x="4822339" y="4357425"/>
              <a:ext cx="228975" cy="230175"/>
            </a:xfrm>
            <a:prstGeom prst="rect">
              <a:avLst/>
            </a:prstGeom>
            <a:noFill/>
            <a:ln>
              <a:noFill/>
            </a:ln>
          </p:spPr>
        </p:pic>
        <p:pic>
          <p:nvPicPr>
            <p:cNvPr id="5459" name="Google Shape;5459;p221"/>
            <p:cNvPicPr preferRelativeResize="0"/>
            <p:nvPr/>
          </p:nvPicPr>
          <p:blipFill>
            <a:blip r:embed="rId11">
              <a:alphaModFix/>
            </a:blip>
            <a:stretch>
              <a:fillRect/>
            </a:stretch>
          </p:blipFill>
          <p:spPr>
            <a:xfrm>
              <a:off x="4426998" y="4357427"/>
              <a:ext cx="228975" cy="228975"/>
            </a:xfrm>
            <a:prstGeom prst="rect">
              <a:avLst/>
            </a:prstGeom>
            <a:noFill/>
            <a:ln>
              <a:noFill/>
            </a:ln>
          </p:spPr>
        </p:pic>
      </p:grpSp>
      <p:pic>
        <p:nvPicPr>
          <p:cNvPr id="5460" name="Google Shape;5460;p221"/>
          <p:cNvPicPr preferRelativeResize="0"/>
          <p:nvPr/>
        </p:nvPicPr>
        <p:blipFill>
          <a:blip r:embed="rId5">
            <a:alphaModFix/>
          </a:blip>
          <a:stretch>
            <a:fillRect/>
          </a:stretch>
        </p:blipFill>
        <p:spPr>
          <a:xfrm>
            <a:off x="4896075" y="2595588"/>
            <a:ext cx="164450" cy="266675"/>
          </a:xfrm>
          <a:prstGeom prst="rect">
            <a:avLst/>
          </a:prstGeom>
          <a:noFill/>
          <a:ln>
            <a:noFill/>
          </a:ln>
        </p:spPr>
      </p:pic>
      <p:sp>
        <p:nvSpPr>
          <p:cNvPr id="5461" name="Google Shape;5461;p221"/>
          <p:cNvSpPr txBox="1"/>
          <p:nvPr/>
        </p:nvSpPr>
        <p:spPr>
          <a:xfrm>
            <a:off x="2399550" y="1361700"/>
            <a:ext cx="8787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grpSp>
        <p:nvGrpSpPr>
          <p:cNvPr id="5462" name="Google Shape;5462;p221"/>
          <p:cNvGrpSpPr/>
          <p:nvPr/>
        </p:nvGrpSpPr>
        <p:grpSpPr>
          <a:xfrm>
            <a:off x="3683350" y="2766966"/>
            <a:ext cx="1777300" cy="1208491"/>
            <a:chOff x="5142975" y="2538266"/>
            <a:chExt cx="1777300" cy="1208491"/>
          </a:xfrm>
        </p:grpSpPr>
        <p:grpSp>
          <p:nvGrpSpPr>
            <p:cNvPr id="5463" name="Google Shape;5463;p221"/>
            <p:cNvGrpSpPr/>
            <p:nvPr/>
          </p:nvGrpSpPr>
          <p:grpSpPr>
            <a:xfrm>
              <a:off x="5142975" y="2538266"/>
              <a:ext cx="1777300" cy="1208491"/>
              <a:chOff x="3995775" y="2963766"/>
              <a:chExt cx="1777300" cy="1208491"/>
            </a:xfrm>
          </p:grpSpPr>
          <p:grpSp>
            <p:nvGrpSpPr>
              <p:cNvPr id="5464" name="Google Shape;5464;p221"/>
              <p:cNvGrpSpPr/>
              <p:nvPr/>
            </p:nvGrpSpPr>
            <p:grpSpPr>
              <a:xfrm>
                <a:off x="3995775" y="2963766"/>
                <a:ext cx="1743000" cy="1208491"/>
                <a:chOff x="3995775" y="2963613"/>
                <a:chExt cx="1743000" cy="1130488"/>
              </a:xfrm>
            </p:grpSpPr>
            <p:grpSp>
              <p:nvGrpSpPr>
                <p:cNvPr id="5465" name="Google Shape;5465;p221"/>
                <p:cNvGrpSpPr/>
                <p:nvPr/>
              </p:nvGrpSpPr>
              <p:grpSpPr>
                <a:xfrm>
                  <a:off x="3995775" y="2995400"/>
                  <a:ext cx="1743000" cy="1098700"/>
                  <a:chOff x="3700500" y="2705075"/>
                  <a:chExt cx="1743000" cy="1098700"/>
                </a:xfrm>
              </p:grpSpPr>
              <p:sp>
                <p:nvSpPr>
                  <p:cNvPr id="5466" name="Google Shape;5466;p221"/>
                  <p:cNvSpPr/>
                  <p:nvPr/>
                </p:nvSpPr>
                <p:spPr>
                  <a:xfrm>
                    <a:off x="3700500" y="2705075"/>
                    <a:ext cx="1743000" cy="10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21"/>
                  <p:cNvSpPr/>
                  <p:nvPr/>
                </p:nvSpPr>
                <p:spPr>
                  <a:xfrm>
                    <a:off x="3735300" y="3546063"/>
                    <a:ext cx="1673400" cy="220200"/>
                  </a:xfrm>
                  <a:prstGeom prst="roundRect">
                    <a:avLst>
                      <a:gd fmla="val 50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21"/>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Swipe to accept &gt;&gt;&gt;</a:t>
                    </a:r>
                    <a:endParaRPr sz="900"/>
                  </a:p>
                </p:txBody>
              </p:sp>
            </p:grpSp>
            <p:grpSp>
              <p:nvGrpSpPr>
                <p:cNvPr id="5469" name="Google Shape;5469;p221"/>
                <p:cNvGrpSpPr/>
                <p:nvPr/>
              </p:nvGrpSpPr>
              <p:grpSpPr>
                <a:xfrm>
                  <a:off x="3995775" y="2996050"/>
                  <a:ext cx="794400" cy="721500"/>
                  <a:chOff x="5600925" y="2510125"/>
                  <a:chExt cx="794400" cy="721500"/>
                </a:xfrm>
              </p:grpSpPr>
              <p:sp>
                <p:nvSpPr>
                  <p:cNvPr id="5470" name="Google Shape;5470;p221"/>
                  <p:cNvSpPr/>
                  <p:nvPr/>
                </p:nvSpPr>
                <p:spPr>
                  <a:xfrm>
                    <a:off x="5600925" y="2510125"/>
                    <a:ext cx="794400" cy="72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21"/>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5472" name="Google Shape;5472;p221"/>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5473" name="Google Shape;5473;p221"/>
              <p:cNvGrpSpPr/>
              <p:nvPr/>
            </p:nvGrpSpPr>
            <p:grpSpPr>
              <a:xfrm>
                <a:off x="4751325" y="2975250"/>
                <a:ext cx="1021750" cy="888781"/>
                <a:chOff x="4751325" y="2975250"/>
                <a:chExt cx="1021750" cy="888781"/>
              </a:xfrm>
            </p:grpSpPr>
            <p:pic>
              <p:nvPicPr>
                <p:cNvPr id="5474" name="Google Shape;5474;p221"/>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5475" name="Google Shape;5475;p221"/>
                <p:cNvGrpSpPr/>
                <p:nvPr/>
              </p:nvGrpSpPr>
              <p:grpSpPr>
                <a:xfrm>
                  <a:off x="4751325" y="2975250"/>
                  <a:ext cx="1021750" cy="888781"/>
                  <a:chOff x="4751325" y="2975250"/>
                  <a:chExt cx="1021750" cy="888781"/>
                </a:xfrm>
              </p:grpSpPr>
              <p:sp>
                <p:nvSpPr>
                  <p:cNvPr id="5476" name="Google Shape;5476;p221"/>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5477" name="Google Shape;5477;p221"/>
                  <p:cNvSpPr/>
                  <p:nvPr/>
                </p:nvSpPr>
                <p:spPr>
                  <a:xfrm>
                    <a:off x="4854225" y="3736519"/>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21"/>
                  <p:cNvSpPr/>
                  <p:nvPr/>
                </p:nvSpPr>
                <p:spPr>
                  <a:xfrm>
                    <a:off x="5029950"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21"/>
                  <p:cNvSpPr/>
                  <p:nvPr/>
                </p:nvSpPr>
                <p:spPr>
                  <a:xfrm>
                    <a:off x="5205675" y="37365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21"/>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5481" name="Google Shape;5481;p221"/>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5482" name="Google Shape;5482;p221"/>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3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40" name="Google Shape;540;p33"/>
          <p:cNvSpPr txBox="1"/>
          <p:nvPr/>
        </p:nvSpPr>
        <p:spPr>
          <a:xfrm>
            <a:off x="248525" y="142700"/>
            <a:ext cx="1250400" cy="13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after job is successfully accepted</a:t>
            </a:r>
            <a:endParaRPr/>
          </a:p>
        </p:txBody>
      </p:sp>
      <p:sp>
        <p:nvSpPr>
          <p:cNvPr id="541" name="Google Shape;541;p33"/>
          <p:cNvSpPr txBox="1"/>
          <p:nvPr/>
        </p:nvSpPr>
        <p:spPr>
          <a:xfrm>
            <a:off x="1901575"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happens after a shift is </a:t>
            </a:r>
            <a:r>
              <a:rPr lang="en" sz="900"/>
              <a:t>successfully</a:t>
            </a:r>
            <a:r>
              <a:rPr lang="en" sz="900"/>
              <a:t> accepted</a:t>
            </a:r>
            <a:endParaRPr sz="900"/>
          </a:p>
        </p:txBody>
      </p:sp>
      <p:sp>
        <p:nvSpPr>
          <p:cNvPr id="542" name="Google Shape;542;p33"/>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543" name="Google Shape;543;p33"/>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544" name="Google Shape;544;p33"/>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45" name="Google Shape;545;p3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46" name="Google Shape;546;p33"/>
          <p:cNvGrpSpPr/>
          <p:nvPr/>
        </p:nvGrpSpPr>
        <p:grpSpPr>
          <a:xfrm>
            <a:off x="3596550" y="2923875"/>
            <a:ext cx="1950900" cy="320100"/>
            <a:chOff x="3586200" y="3404100"/>
            <a:chExt cx="1950900" cy="320100"/>
          </a:xfrm>
        </p:grpSpPr>
        <p:sp>
          <p:nvSpPr>
            <p:cNvPr id="547" name="Google Shape;547;p3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48" name="Google Shape;548;p3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33"/>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53" name="Google Shape;553;p33"/>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554" name="Google Shape;554;p33"/>
          <p:cNvSpPr/>
          <p:nvPr/>
        </p:nvSpPr>
        <p:spPr>
          <a:xfrm>
            <a:off x="3596675" y="366825"/>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Congratulations the shift was </a:t>
            </a:r>
            <a:r>
              <a:rPr lang="en" sz="1200"/>
              <a:t>successfully</a:t>
            </a:r>
            <a:r>
              <a:rPr lang="en" sz="1200"/>
              <a:t> accepted!</a:t>
            </a:r>
            <a:endParaRPr sz="12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6" name="Shape 5486"/>
        <p:cNvGrpSpPr/>
        <p:nvPr/>
      </p:nvGrpSpPr>
      <p:grpSpPr>
        <a:xfrm>
          <a:off x="0" y="0"/>
          <a:ext cx="0" cy="0"/>
          <a:chOff x="0" y="0"/>
          <a:chExt cx="0" cy="0"/>
        </a:xfrm>
      </p:grpSpPr>
      <p:pic>
        <p:nvPicPr>
          <p:cNvPr id="5487" name="Google Shape;5487;p222"/>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sp>
        <p:nvSpPr>
          <p:cNvPr id="5488" name="Google Shape;5488;p222"/>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jobs view</a:t>
            </a:r>
            <a:endParaRPr/>
          </a:p>
        </p:txBody>
      </p:sp>
      <p:sp>
        <p:nvSpPr>
          <p:cNvPr id="5489" name="Google Shape;5489;p222"/>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jobs view for team members. They can see and accept new jobs from here as outlined in the following slides</a:t>
            </a:r>
            <a:endParaRPr sz="900"/>
          </a:p>
        </p:txBody>
      </p:sp>
      <p:cxnSp>
        <p:nvCxnSpPr>
          <p:cNvPr id="5490" name="Google Shape;5490;p222"/>
          <p:cNvCxnSpPr>
            <a:stCxn id="5491" idx="0"/>
            <a:endCxn id="5491" idx="2"/>
          </p:cNvCxnSpPr>
          <p:nvPr/>
        </p:nvCxnSpPr>
        <p:spPr>
          <a:xfrm>
            <a:off x="5241775" y="4114050"/>
            <a:ext cx="0" cy="120300"/>
          </a:xfrm>
          <a:prstGeom prst="straightConnector1">
            <a:avLst/>
          </a:prstGeom>
          <a:noFill/>
          <a:ln cap="flat" cmpd="sng" w="19050">
            <a:solidFill>
              <a:schemeClr val="dk2"/>
            </a:solidFill>
            <a:prstDash val="solid"/>
            <a:round/>
            <a:headEnd len="med" w="med" type="none"/>
            <a:tailEnd len="med" w="med" type="none"/>
          </a:ln>
        </p:spPr>
      </p:cxnSp>
      <p:grpSp>
        <p:nvGrpSpPr>
          <p:cNvPr id="5492" name="Google Shape;5492;p222"/>
          <p:cNvGrpSpPr/>
          <p:nvPr/>
        </p:nvGrpSpPr>
        <p:grpSpPr>
          <a:xfrm>
            <a:off x="3579400" y="998312"/>
            <a:ext cx="1952700" cy="247150"/>
            <a:chOff x="3551800" y="1207175"/>
            <a:chExt cx="1952700" cy="247150"/>
          </a:xfrm>
        </p:grpSpPr>
        <p:sp>
          <p:nvSpPr>
            <p:cNvPr id="5493" name="Google Shape;5493;p222"/>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22"/>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5495" name="Google Shape;5495;p222"/>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5496" name="Google Shape;5496;p222"/>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grpSp>
        <p:nvGrpSpPr>
          <p:cNvPr id="5497" name="Google Shape;5497;p222"/>
          <p:cNvGrpSpPr/>
          <p:nvPr/>
        </p:nvGrpSpPr>
        <p:grpSpPr>
          <a:xfrm>
            <a:off x="3617775" y="1245475"/>
            <a:ext cx="1952700" cy="1405413"/>
            <a:chOff x="3595650" y="1403475"/>
            <a:chExt cx="1952700" cy="1405413"/>
          </a:xfrm>
        </p:grpSpPr>
        <p:sp>
          <p:nvSpPr>
            <p:cNvPr id="5498" name="Google Shape;5498;p22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2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500" name="Google Shape;5500;p222"/>
            <p:cNvGrpSpPr/>
            <p:nvPr/>
          </p:nvGrpSpPr>
          <p:grpSpPr>
            <a:xfrm>
              <a:off x="3595650" y="2285413"/>
              <a:ext cx="1952700" cy="523475"/>
              <a:chOff x="3595650" y="2339550"/>
              <a:chExt cx="1952700" cy="523475"/>
            </a:xfrm>
          </p:grpSpPr>
          <p:sp>
            <p:nvSpPr>
              <p:cNvPr id="5501" name="Google Shape;5501;p22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2" name="Google Shape;5502;p22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5503" name="Google Shape;5503;p222"/>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5504" name="Google Shape;5504;p222"/>
              <p:cNvSpPr/>
              <p:nvPr/>
            </p:nvSpPr>
            <p:spPr>
              <a:xfrm>
                <a:off x="4911025" y="26882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22"/>
              <p:cNvSpPr/>
              <p:nvPr/>
            </p:nvSpPr>
            <p:spPr>
              <a:xfrm>
                <a:off x="50385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22"/>
              <p:cNvSpPr/>
              <p:nvPr/>
            </p:nvSpPr>
            <p:spPr>
              <a:xfrm>
                <a:off x="51644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2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5508" name="Google Shape;5508;p22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509" name="Google Shape;5509;p222"/>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5510" name="Google Shape;5510;p222"/>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nvGrpSpPr>
          <p:cNvPr id="5511" name="Google Shape;5511;p222"/>
          <p:cNvGrpSpPr/>
          <p:nvPr/>
        </p:nvGrpSpPr>
        <p:grpSpPr>
          <a:xfrm>
            <a:off x="3595638" y="2988863"/>
            <a:ext cx="1952700" cy="1405413"/>
            <a:chOff x="3617775" y="2691438"/>
            <a:chExt cx="1952700" cy="1405413"/>
          </a:xfrm>
        </p:grpSpPr>
        <p:grpSp>
          <p:nvGrpSpPr>
            <p:cNvPr id="5512" name="Google Shape;5512;p222"/>
            <p:cNvGrpSpPr/>
            <p:nvPr/>
          </p:nvGrpSpPr>
          <p:grpSpPr>
            <a:xfrm>
              <a:off x="3617775" y="2691438"/>
              <a:ext cx="1952700" cy="1405413"/>
              <a:chOff x="3595650" y="1403475"/>
              <a:chExt cx="1952700" cy="1405413"/>
            </a:xfrm>
          </p:grpSpPr>
          <p:sp>
            <p:nvSpPr>
              <p:cNvPr id="5513" name="Google Shape;5513;p22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2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515" name="Google Shape;5515;p222"/>
              <p:cNvGrpSpPr/>
              <p:nvPr/>
            </p:nvGrpSpPr>
            <p:grpSpPr>
              <a:xfrm>
                <a:off x="3595650" y="2285413"/>
                <a:ext cx="1952700" cy="523475"/>
                <a:chOff x="3595650" y="2339550"/>
                <a:chExt cx="1952700" cy="523475"/>
              </a:xfrm>
            </p:grpSpPr>
            <p:sp>
              <p:nvSpPr>
                <p:cNvPr id="5516" name="Google Shape;5516;p22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7" name="Google Shape;5517;p22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5518" name="Google Shape;5518;p222"/>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5519" name="Google Shape;5519;p222"/>
                <p:cNvSpPr/>
                <p:nvPr/>
              </p:nvSpPr>
              <p:spPr>
                <a:xfrm>
                  <a:off x="4911025" y="2688231"/>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22"/>
                <p:cNvSpPr/>
                <p:nvPr/>
              </p:nvSpPr>
              <p:spPr>
                <a:xfrm>
                  <a:off x="5038525" y="2688244"/>
                  <a:ext cx="127500" cy="127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2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5522" name="Google Shape;5522;p22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523" name="Google Shape;5523;p222"/>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5524" name="Google Shape;5524;p222"/>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5525" name="Google Shape;5525;p222"/>
            <p:cNvSpPr/>
            <p:nvPr/>
          </p:nvSpPr>
          <p:spPr>
            <a:xfrm>
              <a:off x="4604550" y="3429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5526" name="Google Shape;5526;p222"/>
          <p:cNvGrpSpPr/>
          <p:nvPr/>
        </p:nvGrpSpPr>
        <p:grpSpPr>
          <a:xfrm>
            <a:off x="3610800" y="463475"/>
            <a:ext cx="1922400" cy="512400"/>
            <a:chOff x="3610800" y="463475"/>
            <a:chExt cx="1922400" cy="512400"/>
          </a:xfrm>
        </p:grpSpPr>
        <p:sp>
          <p:nvSpPr>
            <p:cNvPr id="5527" name="Google Shape;5527;p222"/>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5528" name="Google Shape;5528;p222"/>
            <p:cNvSpPr/>
            <p:nvPr/>
          </p:nvSpPr>
          <p:spPr>
            <a:xfrm>
              <a:off x="4233300" y="805875"/>
              <a:ext cx="127800" cy="1275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9" name="Google Shape;5529;p222"/>
            <p:cNvGrpSpPr/>
            <p:nvPr/>
          </p:nvGrpSpPr>
          <p:grpSpPr>
            <a:xfrm>
              <a:off x="3610800" y="463475"/>
              <a:ext cx="1922400" cy="201600"/>
              <a:chOff x="3610800" y="358700"/>
              <a:chExt cx="1922400" cy="201600"/>
            </a:xfrm>
          </p:grpSpPr>
          <p:sp>
            <p:nvSpPr>
              <p:cNvPr id="5530" name="Google Shape;5530;p222"/>
              <p:cNvSpPr/>
              <p:nvPr/>
            </p:nvSpPr>
            <p:spPr>
              <a:xfrm>
                <a:off x="3610800" y="358700"/>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5531" name="Google Shape;5531;p222"/>
              <p:cNvCxnSpPr/>
              <p:nvPr/>
            </p:nvCxnSpPr>
            <p:spPr>
              <a:xfrm rot="10800000">
                <a:off x="4854375" y="362900"/>
                <a:ext cx="1200" cy="193200"/>
              </a:xfrm>
              <a:prstGeom prst="straightConnector1">
                <a:avLst/>
              </a:prstGeom>
              <a:noFill/>
              <a:ln cap="flat" cmpd="sng" w="9525">
                <a:solidFill>
                  <a:schemeClr val="dk2"/>
                </a:solidFill>
                <a:prstDash val="solid"/>
                <a:round/>
                <a:headEnd len="med" w="med" type="none"/>
                <a:tailEnd len="med" w="med" type="none"/>
              </a:ln>
            </p:spPr>
          </p:cxnSp>
          <p:cxnSp>
            <p:nvCxnSpPr>
              <p:cNvPr id="5532" name="Google Shape;5532;p222"/>
              <p:cNvCxnSpPr/>
              <p:nvPr/>
            </p:nvCxnSpPr>
            <p:spPr>
              <a:xfrm rot="10800000">
                <a:off x="4368600" y="362900"/>
                <a:ext cx="1200" cy="193200"/>
              </a:xfrm>
              <a:prstGeom prst="straightConnector1">
                <a:avLst/>
              </a:prstGeom>
              <a:noFill/>
              <a:ln cap="flat" cmpd="sng" w="9525">
                <a:solidFill>
                  <a:schemeClr val="dk2"/>
                </a:solidFill>
                <a:prstDash val="solid"/>
                <a:round/>
                <a:headEnd len="med" w="med" type="none"/>
                <a:tailEnd len="med" w="med" type="none"/>
              </a:ln>
            </p:spPr>
          </p:cxnSp>
        </p:grpSp>
      </p:grpSp>
      <p:grpSp>
        <p:nvGrpSpPr>
          <p:cNvPr id="5533" name="Google Shape;5533;p222"/>
          <p:cNvGrpSpPr/>
          <p:nvPr/>
        </p:nvGrpSpPr>
        <p:grpSpPr>
          <a:xfrm>
            <a:off x="3596550" y="4284550"/>
            <a:ext cx="1950900" cy="360000"/>
            <a:chOff x="3596550" y="4284550"/>
            <a:chExt cx="1950900" cy="360000"/>
          </a:xfrm>
        </p:grpSpPr>
        <p:sp>
          <p:nvSpPr>
            <p:cNvPr id="5534" name="Google Shape;5534;p22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5" name="Google Shape;5535;p222"/>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5536" name="Google Shape;5536;p222"/>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5537" name="Google Shape;5537;p222"/>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5538" name="Google Shape;5538;p222"/>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5539" name="Google Shape;5539;p222"/>
            <p:cNvPicPr preferRelativeResize="0"/>
            <p:nvPr/>
          </p:nvPicPr>
          <p:blipFill>
            <a:blip r:embed="rId10">
              <a:alphaModFix/>
            </a:blip>
            <a:stretch>
              <a:fillRect/>
            </a:stretch>
          </p:blipFill>
          <p:spPr>
            <a:xfrm>
              <a:off x="4426998" y="4357427"/>
              <a:ext cx="228975" cy="228975"/>
            </a:xfrm>
            <a:prstGeom prst="rect">
              <a:avLst/>
            </a:prstGeom>
            <a:noFill/>
            <a:ln>
              <a:noFill/>
            </a:ln>
          </p:spPr>
        </p:pic>
      </p:grpSp>
      <p:sp>
        <p:nvSpPr>
          <p:cNvPr id="5540" name="Google Shape;5540;p222"/>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nvGrpSpPr>
          <p:cNvPr id="5541" name="Google Shape;5541;p222"/>
          <p:cNvGrpSpPr/>
          <p:nvPr/>
        </p:nvGrpSpPr>
        <p:grpSpPr>
          <a:xfrm>
            <a:off x="3595650" y="2696312"/>
            <a:ext cx="1952700" cy="247151"/>
            <a:chOff x="3595650" y="2696312"/>
            <a:chExt cx="1952700" cy="247151"/>
          </a:xfrm>
        </p:grpSpPr>
        <p:sp>
          <p:nvSpPr>
            <p:cNvPr id="5542" name="Google Shape;5542;p222"/>
            <p:cNvSpPr/>
            <p:nvPr/>
          </p:nvSpPr>
          <p:spPr>
            <a:xfrm>
              <a:off x="3595650" y="2772163"/>
              <a:ext cx="1952700" cy="1713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22"/>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5544" name="Google Shape;5544;p222"/>
            <p:cNvCxnSpPr/>
            <p:nvPr/>
          </p:nvCxnSpPr>
          <p:spPr>
            <a:xfrm flipH="1">
              <a:off x="5091900" y="2857613"/>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5545" name="Google Shape;5545;p222"/>
            <p:cNvCxnSpPr/>
            <p:nvPr/>
          </p:nvCxnSpPr>
          <p:spPr>
            <a:xfrm flipH="1">
              <a:off x="3752075" y="2856288"/>
              <a:ext cx="309300" cy="1200"/>
            </a:xfrm>
            <a:prstGeom prst="straightConnector1">
              <a:avLst/>
            </a:prstGeom>
            <a:noFill/>
            <a:ln cap="flat" cmpd="sng" w="9525">
              <a:solidFill>
                <a:schemeClr val="dk2"/>
              </a:solidFill>
              <a:prstDash val="solid"/>
              <a:round/>
              <a:headEnd len="med" w="med" type="none"/>
              <a:tailEnd len="med" w="med" type="none"/>
            </a:ln>
          </p:spPr>
        </p:cxnSp>
      </p:grpSp>
      <p:sp>
        <p:nvSpPr>
          <p:cNvPr id="5546" name="Google Shape;5546;p222"/>
          <p:cNvSpPr/>
          <p:nvPr/>
        </p:nvSpPr>
        <p:spPr>
          <a:xfrm rot="5400000">
            <a:off x="2715550" y="2427100"/>
            <a:ext cx="1771800" cy="44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7" name="Google Shape;5547;p222"/>
          <p:cNvGrpSpPr/>
          <p:nvPr/>
        </p:nvGrpSpPr>
        <p:grpSpPr>
          <a:xfrm>
            <a:off x="5241775" y="3987150"/>
            <a:ext cx="247200" cy="247200"/>
            <a:chOff x="6232800" y="1992025"/>
            <a:chExt cx="247200" cy="247200"/>
          </a:xfrm>
        </p:grpSpPr>
        <p:sp>
          <p:nvSpPr>
            <p:cNvPr id="5548" name="Google Shape;5548;p222"/>
            <p:cNvSpPr/>
            <p:nvPr/>
          </p:nvSpPr>
          <p:spPr>
            <a:xfrm>
              <a:off x="6232800" y="1992025"/>
              <a:ext cx="247200" cy="247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9" name="Google Shape;5549;p222"/>
            <p:cNvPicPr preferRelativeResize="0"/>
            <p:nvPr/>
          </p:nvPicPr>
          <p:blipFill>
            <a:blip r:embed="rId11">
              <a:alphaModFix/>
            </a:blip>
            <a:stretch>
              <a:fillRect/>
            </a:stretch>
          </p:blipFill>
          <p:spPr>
            <a:xfrm>
              <a:off x="6281000" y="2039425"/>
              <a:ext cx="150800" cy="152400"/>
            </a:xfrm>
            <a:prstGeom prst="rect">
              <a:avLst/>
            </a:prstGeom>
            <a:noFill/>
            <a:ln>
              <a:noFill/>
            </a:ln>
          </p:spPr>
        </p:pic>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3" name="Shape 5553"/>
        <p:cNvGrpSpPr/>
        <p:nvPr/>
      </p:nvGrpSpPr>
      <p:grpSpPr>
        <a:xfrm>
          <a:off x="0" y="0"/>
          <a:ext cx="0" cy="0"/>
          <a:chOff x="0" y="0"/>
          <a:chExt cx="0" cy="0"/>
        </a:xfrm>
      </p:grpSpPr>
      <p:pic>
        <p:nvPicPr>
          <p:cNvPr id="5554" name="Google Shape;5554;p22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555" name="Google Shape;5555;p223"/>
          <p:cNvSpPr txBox="1"/>
          <p:nvPr/>
        </p:nvSpPr>
        <p:spPr>
          <a:xfrm>
            <a:off x="248525" y="142700"/>
            <a:ext cx="1250400" cy="1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who is a chief and crew member view, after swiping to accept job</a:t>
            </a:r>
            <a:endParaRPr/>
          </a:p>
        </p:txBody>
      </p:sp>
      <p:sp>
        <p:nvSpPr>
          <p:cNvPr id="5556" name="Google Shape;5556;p223"/>
          <p:cNvSpPr txBox="1"/>
          <p:nvPr/>
        </p:nvSpPr>
        <p:spPr>
          <a:xfrm>
            <a:off x="1901575"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pop up appears after a chief accepts a shift</a:t>
            </a:r>
            <a:endParaRPr sz="900"/>
          </a:p>
        </p:txBody>
      </p:sp>
      <p:sp>
        <p:nvSpPr>
          <p:cNvPr id="5557" name="Google Shape;5557;p223"/>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5558" name="Google Shape;5558;p223"/>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5559" name="Google Shape;5559;p223"/>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560" name="Google Shape;5560;p22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561" name="Google Shape;5561;p223"/>
          <p:cNvGrpSpPr/>
          <p:nvPr/>
        </p:nvGrpSpPr>
        <p:grpSpPr>
          <a:xfrm>
            <a:off x="3596550" y="2923875"/>
            <a:ext cx="1950900" cy="320100"/>
            <a:chOff x="3586200" y="3404100"/>
            <a:chExt cx="1950900" cy="320100"/>
          </a:xfrm>
        </p:grpSpPr>
        <p:sp>
          <p:nvSpPr>
            <p:cNvPr id="5562" name="Google Shape;5562;p22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563" name="Google Shape;5563;p22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223"/>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23"/>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23"/>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23"/>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grpSp>
        <p:nvGrpSpPr>
          <p:cNvPr id="5568" name="Google Shape;5568;p223"/>
          <p:cNvGrpSpPr/>
          <p:nvPr/>
        </p:nvGrpSpPr>
        <p:grpSpPr>
          <a:xfrm>
            <a:off x="3596550" y="3768038"/>
            <a:ext cx="1950900" cy="320100"/>
            <a:chOff x="3586200" y="3716550"/>
            <a:chExt cx="1950900" cy="320100"/>
          </a:xfrm>
        </p:grpSpPr>
        <p:sp>
          <p:nvSpPr>
            <p:cNvPr id="5569" name="Google Shape;5569;p223"/>
            <p:cNvSpPr/>
            <p:nvPr/>
          </p:nvSpPr>
          <p:spPr>
            <a:xfrm>
              <a:off x="3586200" y="371655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Swipe to accept</a:t>
              </a:r>
              <a:endParaRPr sz="900"/>
            </a:p>
          </p:txBody>
        </p:sp>
        <p:sp>
          <p:nvSpPr>
            <p:cNvPr id="5570" name="Google Shape;5570;p223"/>
            <p:cNvSpPr/>
            <p:nvPr/>
          </p:nvSpPr>
          <p:spPr>
            <a:xfrm>
              <a:off x="4572000" y="3766500"/>
              <a:ext cx="650400" cy="220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1" name="Google Shape;5571;p223"/>
          <p:cNvSpPr/>
          <p:nvPr/>
        </p:nvSpPr>
        <p:spPr>
          <a:xfrm>
            <a:off x="3596675" y="366825"/>
            <a:ext cx="1950900" cy="4277700"/>
          </a:xfrm>
          <a:prstGeom prst="roundRect">
            <a:avLst>
              <a:gd fmla="val 9736"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23"/>
          <p:cNvSpPr/>
          <p:nvPr/>
        </p:nvSpPr>
        <p:spPr>
          <a:xfrm>
            <a:off x="3596675" y="1427411"/>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Would you like to accept as Chief or Crew?</a:t>
            </a:r>
            <a:endParaRPr sz="1200"/>
          </a:p>
        </p:txBody>
      </p:sp>
      <p:sp>
        <p:nvSpPr>
          <p:cNvPr id="5573" name="Google Shape;5573;p223"/>
          <p:cNvSpPr/>
          <p:nvPr/>
        </p:nvSpPr>
        <p:spPr>
          <a:xfrm>
            <a:off x="3700025" y="2344075"/>
            <a:ext cx="836400" cy="3201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Chief</a:t>
            </a:r>
            <a:endParaRPr sz="1200"/>
          </a:p>
        </p:txBody>
      </p:sp>
      <p:sp>
        <p:nvSpPr>
          <p:cNvPr id="5574" name="Google Shape;5574;p223"/>
          <p:cNvSpPr/>
          <p:nvPr/>
        </p:nvSpPr>
        <p:spPr>
          <a:xfrm>
            <a:off x="4536425" y="2345625"/>
            <a:ext cx="836400" cy="320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Crew</a:t>
            </a:r>
            <a:endParaRPr sz="1200"/>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8" name="Shape 5578"/>
        <p:cNvGrpSpPr/>
        <p:nvPr/>
      </p:nvGrpSpPr>
      <p:grpSpPr>
        <a:xfrm>
          <a:off x="0" y="0"/>
          <a:ext cx="0" cy="0"/>
          <a:chOff x="0" y="0"/>
          <a:chExt cx="0" cy="0"/>
        </a:xfrm>
      </p:grpSpPr>
      <p:pic>
        <p:nvPicPr>
          <p:cNvPr id="5579" name="Google Shape;5579;p22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580" name="Google Shape;5580;p224"/>
          <p:cNvSpPr txBox="1"/>
          <p:nvPr/>
        </p:nvSpPr>
        <p:spPr>
          <a:xfrm>
            <a:off x="248525" y="142700"/>
            <a:ext cx="1250400" cy="13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view after job is successfully accepted</a:t>
            </a:r>
            <a:endParaRPr/>
          </a:p>
        </p:txBody>
      </p:sp>
      <p:sp>
        <p:nvSpPr>
          <p:cNvPr id="5581" name="Google Shape;5581;p224"/>
          <p:cNvSpPr txBox="1"/>
          <p:nvPr/>
        </p:nvSpPr>
        <p:spPr>
          <a:xfrm>
            <a:off x="1901575"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happens after a shift is successfully accepted</a:t>
            </a:r>
            <a:endParaRPr sz="900"/>
          </a:p>
        </p:txBody>
      </p:sp>
      <p:sp>
        <p:nvSpPr>
          <p:cNvPr id="5582" name="Google Shape;5582;p224"/>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navigator</a:t>
            </a:r>
            <a:endParaRPr/>
          </a:p>
        </p:txBody>
      </p:sp>
      <p:sp>
        <p:nvSpPr>
          <p:cNvPr id="5583" name="Google Shape;5583;p22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Map view of general job location</a:t>
            </a:r>
            <a:endParaRPr sz="1200"/>
          </a:p>
        </p:txBody>
      </p:sp>
      <p:sp>
        <p:nvSpPr>
          <p:cNvPr id="5584" name="Google Shape;5584;p224"/>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585" name="Google Shape;5585;p22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586" name="Google Shape;5586;p224"/>
          <p:cNvGrpSpPr/>
          <p:nvPr/>
        </p:nvGrpSpPr>
        <p:grpSpPr>
          <a:xfrm>
            <a:off x="3596550" y="2923875"/>
            <a:ext cx="1950900" cy="320100"/>
            <a:chOff x="3586200" y="3404100"/>
            <a:chExt cx="1950900" cy="320100"/>
          </a:xfrm>
        </p:grpSpPr>
        <p:sp>
          <p:nvSpPr>
            <p:cNvPr id="5587" name="Google Shape;5587;p22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588" name="Google Shape;5588;p22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22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2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2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2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593" name="Google Shape;5593;p224"/>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5594" name="Google Shape;5594;p224"/>
          <p:cNvSpPr/>
          <p:nvPr/>
        </p:nvSpPr>
        <p:spPr>
          <a:xfrm>
            <a:off x="5176000" y="432900"/>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24"/>
          <p:cNvSpPr/>
          <p:nvPr/>
        </p:nvSpPr>
        <p:spPr>
          <a:xfrm>
            <a:off x="3596675" y="1849486"/>
            <a:ext cx="1950900" cy="9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Congratulations the shift was successfully accepted!</a:t>
            </a:r>
            <a:endParaRPr sz="120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9" name="Shape 5599"/>
        <p:cNvGrpSpPr/>
        <p:nvPr/>
      </p:nvGrpSpPr>
      <p:grpSpPr>
        <a:xfrm>
          <a:off x="0" y="0"/>
          <a:ext cx="0" cy="0"/>
          <a:chOff x="0" y="0"/>
          <a:chExt cx="0" cy="0"/>
        </a:xfrm>
      </p:grpSpPr>
      <p:pic>
        <p:nvPicPr>
          <p:cNvPr id="5600" name="Google Shape;5600;p22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01" name="Google Shape;5601;p225"/>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602" name="Google Shape;5602;p225"/>
          <p:cNvSpPr txBox="1"/>
          <p:nvPr/>
        </p:nvSpPr>
        <p:spPr>
          <a:xfrm>
            <a:off x="1819350"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a shift that has been fully accepted looks like as a crew member or chief</a:t>
            </a:r>
            <a:endParaRPr sz="900"/>
          </a:p>
        </p:txBody>
      </p:sp>
      <p:sp>
        <p:nvSpPr>
          <p:cNvPr id="5603" name="Google Shape;5603;p225"/>
          <p:cNvSpPr/>
          <p:nvPr/>
        </p:nvSpPr>
        <p:spPr>
          <a:xfrm>
            <a:off x="3596550" y="4284550"/>
            <a:ext cx="1950900" cy="360000"/>
          </a:xfrm>
          <a:prstGeom prst="roundRect">
            <a:avLst>
              <a:gd fmla="val 4968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25"/>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5605" name="Google Shape;5605;p225"/>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606" name="Google Shape;5606;p22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607" name="Google Shape;5607;p225"/>
          <p:cNvGrpSpPr/>
          <p:nvPr/>
        </p:nvGrpSpPr>
        <p:grpSpPr>
          <a:xfrm>
            <a:off x="3596550" y="2923875"/>
            <a:ext cx="1950900" cy="320100"/>
            <a:chOff x="3586200" y="3404100"/>
            <a:chExt cx="1950900" cy="320100"/>
          </a:xfrm>
        </p:grpSpPr>
        <p:sp>
          <p:nvSpPr>
            <p:cNvPr id="5608" name="Google Shape;5608;p22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609" name="Google Shape;5609;p22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0" name="Google Shape;5610;p225"/>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25"/>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25"/>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613" name="Google Shape;5613;p225"/>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25"/>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5615" name="Google Shape;5615;p225"/>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616" name="Google Shape;5616;p225"/>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617" name="Google Shape;5617;p225"/>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618" name="Google Shape;5618;p225"/>
          <p:cNvSpPr txBox="1"/>
          <p:nvPr/>
        </p:nvSpPr>
        <p:spPr>
          <a:xfrm>
            <a:off x="6330100" y="462800"/>
            <a:ext cx="2392200" cy="3461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Job Type</a:t>
            </a:r>
            <a:endParaRPr sz="900"/>
          </a:p>
          <a:p>
            <a:pPr indent="-285750" lvl="1" marL="914400" rtl="0" algn="l">
              <a:spcBef>
                <a:spcPts val="0"/>
              </a:spcBef>
              <a:spcAft>
                <a:spcPts val="0"/>
              </a:spcAft>
              <a:buSzPts val="900"/>
              <a:buChar char="○"/>
            </a:pPr>
            <a:r>
              <a:rPr lang="en" sz="900"/>
              <a:t>Light work</a:t>
            </a:r>
            <a:endParaRPr sz="900"/>
          </a:p>
          <a:p>
            <a:pPr indent="-285750" lvl="1" marL="914400" rtl="0" algn="l">
              <a:spcBef>
                <a:spcPts val="0"/>
              </a:spcBef>
              <a:spcAft>
                <a:spcPts val="0"/>
              </a:spcAft>
              <a:buSzPts val="900"/>
              <a:buChar char="○"/>
            </a:pPr>
            <a:r>
              <a:rPr lang="en" sz="900"/>
              <a:t>Medium Weight</a:t>
            </a:r>
            <a:endParaRPr sz="900"/>
          </a:p>
          <a:p>
            <a:pPr indent="-285750" lvl="1" marL="914400" rtl="0" algn="l">
              <a:spcBef>
                <a:spcPts val="0"/>
              </a:spcBef>
              <a:spcAft>
                <a:spcPts val="0"/>
              </a:spcAft>
              <a:buSzPts val="900"/>
              <a:buChar char="○"/>
            </a:pPr>
            <a:r>
              <a:rPr lang="en" sz="900"/>
              <a:t>Heavy Duty</a:t>
            </a:r>
            <a:endParaRPr sz="900"/>
          </a:p>
          <a:p>
            <a:pPr indent="-285750" lvl="0" marL="457200" rtl="0" algn="l">
              <a:spcBef>
                <a:spcPts val="0"/>
              </a:spcBef>
              <a:spcAft>
                <a:spcPts val="0"/>
              </a:spcAft>
              <a:buSzPts val="900"/>
              <a:buChar char="●"/>
            </a:pPr>
            <a:r>
              <a:rPr lang="en" sz="900"/>
              <a:t>Location Image</a:t>
            </a:r>
            <a:endParaRPr sz="900"/>
          </a:p>
          <a:p>
            <a:pPr indent="-285750" lvl="1" marL="914400" rtl="0" algn="l">
              <a:spcBef>
                <a:spcPts val="0"/>
              </a:spcBef>
              <a:spcAft>
                <a:spcPts val="0"/>
              </a:spcAft>
              <a:buSzPts val="900"/>
              <a:buChar char="○"/>
            </a:pPr>
            <a:r>
              <a:rPr lang="en" sz="900"/>
              <a:t>Shows image of location</a:t>
            </a:r>
            <a:endParaRPr sz="900"/>
          </a:p>
          <a:p>
            <a:pPr indent="-285750" lvl="0" marL="457200" rtl="0" algn="l">
              <a:spcBef>
                <a:spcPts val="0"/>
              </a:spcBef>
              <a:spcAft>
                <a:spcPts val="0"/>
              </a:spcAft>
              <a:buSzPts val="900"/>
              <a:buChar char="●"/>
            </a:pPr>
            <a:r>
              <a:rPr lang="en" sz="900"/>
              <a:t>Team Members</a:t>
            </a:r>
            <a:endParaRPr sz="900"/>
          </a:p>
          <a:p>
            <a:pPr indent="-285750" lvl="1" marL="914400" rtl="0" algn="l">
              <a:spcBef>
                <a:spcPts val="0"/>
              </a:spcBef>
              <a:spcAft>
                <a:spcPts val="0"/>
              </a:spcAft>
              <a:buSzPts val="900"/>
              <a:buChar char="○"/>
            </a:pPr>
            <a:r>
              <a:rPr lang="en" sz="900"/>
              <a:t>Shows picture icon of team members with first name, last initial.(clickable)</a:t>
            </a:r>
            <a:endParaRPr sz="900"/>
          </a:p>
          <a:p>
            <a:pPr indent="-285750" lvl="0" marL="457200" rtl="0" algn="l">
              <a:spcBef>
                <a:spcPts val="0"/>
              </a:spcBef>
              <a:spcAft>
                <a:spcPts val="0"/>
              </a:spcAft>
              <a:buSzPts val="900"/>
              <a:buChar char="●"/>
            </a:pPr>
            <a:r>
              <a:rPr lang="en" sz="900"/>
              <a:t>Job Details</a:t>
            </a:r>
            <a:endParaRPr sz="900"/>
          </a:p>
          <a:p>
            <a:pPr indent="-285750" lvl="1" marL="914400" rtl="0" algn="l">
              <a:spcBef>
                <a:spcPts val="0"/>
              </a:spcBef>
              <a:spcAft>
                <a:spcPts val="0"/>
              </a:spcAft>
              <a:buSzPts val="900"/>
              <a:buChar char="○"/>
            </a:pPr>
            <a:r>
              <a:rPr lang="en" sz="900"/>
              <a:t>Customer name, # and address is visible and (clickable)</a:t>
            </a:r>
            <a:endParaRPr sz="900"/>
          </a:p>
          <a:p>
            <a:pPr indent="-285750" lvl="0" marL="457200" rtl="0" algn="l">
              <a:spcBef>
                <a:spcPts val="0"/>
              </a:spcBef>
              <a:spcAft>
                <a:spcPts val="0"/>
              </a:spcAft>
              <a:buSzPts val="900"/>
              <a:buChar char="●"/>
            </a:pPr>
            <a:r>
              <a:rPr lang="en" sz="900"/>
              <a:t>Additional Details</a:t>
            </a:r>
            <a:endParaRPr sz="900"/>
          </a:p>
          <a:p>
            <a:pPr indent="-285750" lvl="1" marL="914400" rtl="0" algn="l">
              <a:spcBef>
                <a:spcPts val="0"/>
              </a:spcBef>
              <a:spcAft>
                <a:spcPts val="0"/>
              </a:spcAft>
              <a:buSzPts val="900"/>
              <a:buChar char="○"/>
            </a:pPr>
            <a:r>
              <a:rPr lang="en" sz="900"/>
              <a:t>(Clickable) </a:t>
            </a:r>
            <a:endParaRPr sz="900"/>
          </a:p>
          <a:p>
            <a:pPr indent="-285750" lvl="0" marL="457200" rtl="0" algn="l">
              <a:spcBef>
                <a:spcPts val="0"/>
              </a:spcBef>
              <a:spcAft>
                <a:spcPts val="0"/>
              </a:spcAft>
              <a:buSzPts val="900"/>
              <a:buChar char="●"/>
            </a:pPr>
            <a:r>
              <a:rPr lang="en" sz="900"/>
              <a:t>Images</a:t>
            </a:r>
            <a:endParaRPr sz="900"/>
          </a:p>
          <a:p>
            <a:pPr indent="-285750" lvl="1" marL="914400" rtl="0" algn="l">
              <a:spcBef>
                <a:spcPts val="0"/>
              </a:spcBef>
              <a:spcAft>
                <a:spcPts val="0"/>
              </a:spcAft>
              <a:buSzPts val="900"/>
              <a:buChar char="○"/>
            </a:pPr>
            <a:r>
              <a:rPr lang="en" sz="900"/>
              <a:t>Images of job site submitted by customer</a:t>
            </a:r>
            <a:endParaRPr sz="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22" name="Shape 5622"/>
        <p:cNvGrpSpPr/>
        <p:nvPr/>
      </p:nvGrpSpPr>
      <p:grpSpPr>
        <a:xfrm>
          <a:off x="0" y="0"/>
          <a:ext cx="0" cy="0"/>
          <a:chOff x="0" y="0"/>
          <a:chExt cx="0" cy="0"/>
        </a:xfrm>
      </p:grpSpPr>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6" name="Shape 5626"/>
        <p:cNvGrpSpPr/>
        <p:nvPr/>
      </p:nvGrpSpPr>
      <p:grpSpPr>
        <a:xfrm>
          <a:off x="0" y="0"/>
          <a:ext cx="0" cy="0"/>
          <a:chOff x="0" y="0"/>
          <a:chExt cx="0" cy="0"/>
        </a:xfrm>
      </p:grpSpPr>
      <p:sp>
        <p:nvSpPr>
          <p:cNvPr id="5627" name="Google Shape;5627;p2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General Sign-In</a:t>
            </a:r>
            <a:endParaRPr/>
          </a:p>
        </p:txBody>
      </p:sp>
      <p:sp>
        <p:nvSpPr>
          <p:cNvPr id="5628" name="Google Shape;5628;p2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2" name="Shape 5632"/>
        <p:cNvGrpSpPr/>
        <p:nvPr/>
      </p:nvGrpSpPr>
      <p:grpSpPr>
        <a:xfrm>
          <a:off x="0" y="0"/>
          <a:ext cx="0" cy="0"/>
          <a:chOff x="0" y="0"/>
          <a:chExt cx="0" cy="0"/>
        </a:xfrm>
      </p:grpSpPr>
      <p:pic>
        <p:nvPicPr>
          <p:cNvPr id="5633" name="Google Shape;5633;p22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34" name="Google Shape;5634;p228"/>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5635" name="Google Shape;5635;p228"/>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login page for all users who download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User must first identify as customer or team member which will determine the type of information they see.</a:t>
            </a:r>
            <a:endParaRPr sz="900"/>
          </a:p>
        </p:txBody>
      </p:sp>
      <p:sp>
        <p:nvSpPr>
          <p:cNvPr id="5636" name="Google Shape;5636;p228"/>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5637" name="Google Shape;5637;p228"/>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5638" name="Google Shape;5638;p228"/>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5639" name="Google Shape;5639;p228"/>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3" name="Shape 5643"/>
        <p:cNvGrpSpPr/>
        <p:nvPr/>
      </p:nvGrpSpPr>
      <p:grpSpPr>
        <a:xfrm>
          <a:off x="0" y="0"/>
          <a:ext cx="0" cy="0"/>
          <a:chOff x="0" y="0"/>
          <a:chExt cx="0" cy="0"/>
        </a:xfrm>
      </p:grpSpPr>
      <p:pic>
        <p:nvPicPr>
          <p:cNvPr id="5644" name="Google Shape;5644;p22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45" name="Google Shape;5645;p229"/>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5646" name="Google Shape;5646;p229"/>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identifies the a path they will identify if they have an account or not.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sign-in page 1</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do not have an account they will go to sign in page 2</a:t>
            </a:r>
            <a:endParaRPr sz="900"/>
          </a:p>
        </p:txBody>
      </p:sp>
      <p:sp>
        <p:nvSpPr>
          <p:cNvPr id="5647" name="Google Shape;5647;p229"/>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5648" name="Google Shape;5648;p229"/>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 have an account</a:t>
            </a:r>
            <a:endParaRPr sz="900"/>
          </a:p>
        </p:txBody>
      </p:sp>
      <p:sp>
        <p:nvSpPr>
          <p:cNvPr id="5649" name="Google Shape;5649;p229"/>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Create an account</a:t>
            </a:r>
            <a:endParaRPr sz="900"/>
          </a:p>
        </p:txBody>
      </p:sp>
      <p:sp>
        <p:nvSpPr>
          <p:cNvPr id="5650" name="Google Shape;5650;p229"/>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4" name="Shape 5654"/>
        <p:cNvGrpSpPr/>
        <p:nvPr/>
      </p:nvGrpSpPr>
      <p:grpSpPr>
        <a:xfrm>
          <a:off x="0" y="0"/>
          <a:ext cx="0" cy="0"/>
          <a:chOff x="0" y="0"/>
          <a:chExt cx="0" cy="0"/>
        </a:xfrm>
      </p:grpSpPr>
      <p:pic>
        <p:nvPicPr>
          <p:cNvPr id="5655" name="Google Shape;5655;p2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56" name="Google Shape;5656;p230"/>
          <p:cNvSpPr txBox="1"/>
          <p:nvPr/>
        </p:nvSpPr>
        <p:spPr>
          <a:xfrm>
            <a:off x="248525" y="142700"/>
            <a:ext cx="2111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 In Page 2</a:t>
            </a:r>
            <a:endParaRPr/>
          </a:p>
        </p:txBody>
      </p:sp>
      <p:sp>
        <p:nvSpPr>
          <p:cNvPr id="5657" name="Google Shape;5657;p230"/>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This sign in page is for existing users. If they already have an account they can simply sign in and are taken to home screen of app.</a:t>
            </a:r>
            <a:endParaRPr sz="900"/>
          </a:p>
        </p:txBody>
      </p:sp>
      <p:sp>
        <p:nvSpPr>
          <p:cNvPr id="5658" name="Google Shape;5658;p230"/>
          <p:cNvSpPr txBox="1"/>
          <p:nvPr/>
        </p:nvSpPr>
        <p:spPr>
          <a:xfrm>
            <a:off x="3595475" y="474475"/>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5659" name="Google Shape;5659;p230"/>
          <p:cNvSpPr/>
          <p:nvPr/>
        </p:nvSpPr>
        <p:spPr>
          <a:xfrm>
            <a:off x="3929100" y="290063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5660" name="Google Shape;5660;p230"/>
          <p:cNvSpPr/>
          <p:nvPr/>
        </p:nvSpPr>
        <p:spPr>
          <a:xfrm>
            <a:off x="3929100" y="3249198"/>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5661" name="Google Shape;5661;p230"/>
          <p:cNvSpPr txBox="1"/>
          <p:nvPr/>
        </p:nvSpPr>
        <p:spPr>
          <a:xfrm>
            <a:off x="3486450" y="89445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5662" name="Google Shape;5662;p230"/>
          <p:cNvSpPr/>
          <p:nvPr/>
        </p:nvSpPr>
        <p:spPr>
          <a:xfrm>
            <a:off x="3673825" y="395937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In</a:t>
            </a:r>
            <a:endParaRPr>
              <a:solidFill>
                <a:schemeClr val="lt1"/>
              </a:solidFill>
            </a:endParaRPr>
          </a:p>
        </p:txBody>
      </p:sp>
      <p:sp>
        <p:nvSpPr>
          <p:cNvPr id="5663" name="Google Shape;5663;p230"/>
          <p:cNvSpPr txBox="1"/>
          <p:nvPr/>
        </p:nvSpPr>
        <p:spPr>
          <a:xfrm>
            <a:off x="4360800" y="3456225"/>
            <a:ext cx="8541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t>Forgot Password?</a:t>
            </a:r>
            <a:endParaRPr sz="600" u="sng"/>
          </a:p>
        </p:txBody>
      </p:sp>
      <p:sp>
        <p:nvSpPr>
          <p:cNvPr id="5664" name="Google Shape;5664;p230"/>
          <p:cNvSpPr/>
          <p:nvPr/>
        </p:nvSpPr>
        <p:spPr>
          <a:xfrm>
            <a:off x="2256963" y="375791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5" name="Google Shape;5665;p230"/>
          <p:cNvGrpSpPr/>
          <p:nvPr/>
        </p:nvGrpSpPr>
        <p:grpSpPr>
          <a:xfrm>
            <a:off x="3944039" y="1694295"/>
            <a:ext cx="1181217" cy="1004762"/>
            <a:chOff x="4067638" y="2013125"/>
            <a:chExt cx="1008725" cy="858038"/>
          </a:xfrm>
        </p:grpSpPr>
        <p:pic>
          <p:nvPicPr>
            <p:cNvPr id="5666" name="Google Shape;5666;p230"/>
            <p:cNvPicPr preferRelativeResize="0"/>
            <p:nvPr/>
          </p:nvPicPr>
          <p:blipFill rotWithShape="1">
            <a:blip r:embed="rId4">
              <a:alphaModFix/>
            </a:blip>
            <a:srcRect b="33494" l="4554" r="76211" t="50282"/>
            <a:stretch/>
          </p:blipFill>
          <p:spPr>
            <a:xfrm>
              <a:off x="4080725" y="2013125"/>
              <a:ext cx="982600" cy="207200"/>
            </a:xfrm>
            <a:prstGeom prst="rect">
              <a:avLst/>
            </a:prstGeom>
            <a:noFill/>
            <a:ln>
              <a:noFill/>
            </a:ln>
          </p:spPr>
        </p:pic>
        <p:pic>
          <p:nvPicPr>
            <p:cNvPr id="5667" name="Google Shape;5667;p230"/>
            <p:cNvPicPr preferRelativeResize="0"/>
            <p:nvPr/>
          </p:nvPicPr>
          <p:blipFill rotWithShape="1">
            <a:blip r:embed="rId4">
              <a:alphaModFix/>
            </a:blip>
            <a:srcRect b="33492" l="24165" r="58010" t="50283"/>
            <a:stretch/>
          </p:blipFill>
          <p:spPr>
            <a:xfrm>
              <a:off x="4116725" y="2663963"/>
              <a:ext cx="910550" cy="207200"/>
            </a:xfrm>
            <a:prstGeom prst="rect">
              <a:avLst/>
            </a:prstGeom>
            <a:noFill/>
            <a:ln>
              <a:noFill/>
            </a:ln>
          </p:spPr>
        </p:pic>
        <p:pic>
          <p:nvPicPr>
            <p:cNvPr id="5668" name="Google Shape;5668;p230"/>
            <p:cNvPicPr preferRelativeResize="0"/>
            <p:nvPr/>
          </p:nvPicPr>
          <p:blipFill rotWithShape="1">
            <a:blip r:embed="rId4">
              <a:alphaModFix/>
            </a:blip>
            <a:srcRect b="13868" l="41449" r="38805" t="69908"/>
            <a:stretch/>
          </p:blipFill>
          <p:spPr>
            <a:xfrm>
              <a:off x="4067638" y="2349125"/>
              <a:ext cx="1008725" cy="207200"/>
            </a:xfrm>
            <a:prstGeom prst="rect">
              <a:avLst/>
            </a:prstGeom>
            <a:noFill/>
            <a:ln>
              <a:noFill/>
            </a:ln>
          </p:spPr>
        </p:pic>
      </p:gr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sp>
        <p:nvSpPr>
          <p:cNvPr id="5673" name="Google Shape;5673;p2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General Sign-In</a:t>
            </a:r>
            <a:endParaRPr/>
          </a:p>
        </p:txBody>
      </p:sp>
      <p:sp>
        <p:nvSpPr>
          <p:cNvPr id="5674" name="Google Shape;5674;p2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1" name="Google Shape;561;p34"/>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62" name="Google Shape;562;p34"/>
          <p:cNvSpPr txBox="1"/>
          <p:nvPr/>
        </p:nvSpPr>
        <p:spPr>
          <a:xfrm>
            <a:off x="1819350" y="5033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a shift that has been fully accepted looks like as a crew member or chief</a:t>
            </a:r>
            <a:endParaRPr sz="900"/>
          </a:p>
        </p:txBody>
      </p:sp>
      <p:sp>
        <p:nvSpPr>
          <p:cNvPr id="563" name="Google Shape;563;p34"/>
          <p:cNvSpPr/>
          <p:nvPr/>
        </p:nvSpPr>
        <p:spPr>
          <a:xfrm>
            <a:off x="3596550" y="4284550"/>
            <a:ext cx="1950900" cy="360000"/>
          </a:xfrm>
          <a:prstGeom prst="roundRect">
            <a:avLst>
              <a:gd fmla="val 4968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565" name="Google Shape;565;p34"/>
          <p:cNvSpPr/>
          <p:nvPr/>
        </p:nvSpPr>
        <p:spPr>
          <a:xfrm>
            <a:off x="3700025" y="632925"/>
            <a:ext cx="760500" cy="220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566" name="Google Shape;566;p3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67" name="Google Shape;567;p34"/>
          <p:cNvGrpSpPr/>
          <p:nvPr/>
        </p:nvGrpSpPr>
        <p:grpSpPr>
          <a:xfrm>
            <a:off x="3596550" y="2923875"/>
            <a:ext cx="1950900" cy="320100"/>
            <a:chOff x="3586200" y="3404100"/>
            <a:chExt cx="1950900" cy="320100"/>
          </a:xfrm>
        </p:grpSpPr>
        <p:sp>
          <p:nvSpPr>
            <p:cNvPr id="568" name="Google Shape;568;p3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69" name="Google Shape;569;p3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3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73" name="Google Shape;573;p3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575" name="Google Shape;575;p34"/>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76" name="Google Shape;576;p34"/>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77" name="Google Shape;577;p34"/>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578" name="Google Shape;578;p34"/>
          <p:cNvSpPr txBox="1"/>
          <p:nvPr/>
        </p:nvSpPr>
        <p:spPr>
          <a:xfrm>
            <a:off x="6330100" y="462800"/>
            <a:ext cx="2392200" cy="3461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Job Type</a:t>
            </a:r>
            <a:endParaRPr sz="900"/>
          </a:p>
          <a:p>
            <a:pPr indent="-285750" lvl="1" marL="914400" rtl="0" algn="l">
              <a:spcBef>
                <a:spcPts val="0"/>
              </a:spcBef>
              <a:spcAft>
                <a:spcPts val="0"/>
              </a:spcAft>
              <a:buSzPts val="900"/>
              <a:buChar char="○"/>
            </a:pPr>
            <a:r>
              <a:rPr lang="en" sz="900"/>
              <a:t>Light work</a:t>
            </a:r>
            <a:endParaRPr sz="900"/>
          </a:p>
          <a:p>
            <a:pPr indent="-285750" lvl="1" marL="914400" rtl="0" algn="l">
              <a:spcBef>
                <a:spcPts val="0"/>
              </a:spcBef>
              <a:spcAft>
                <a:spcPts val="0"/>
              </a:spcAft>
              <a:buSzPts val="900"/>
              <a:buChar char="○"/>
            </a:pPr>
            <a:r>
              <a:rPr lang="en" sz="900"/>
              <a:t>Medium Weight</a:t>
            </a:r>
            <a:endParaRPr sz="900"/>
          </a:p>
          <a:p>
            <a:pPr indent="-285750" lvl="1" marL="914400" rtl="0" algn="l">
              <a:spcBef>
                <a:spcPts val="0"/>
              </a:spcBef>
              <a:spcAft>
                <a:spcPts val="0"/>
              </a:spcAft>
              <a:buSzPts val="900"/>
              <a:buChar char="○"/>
            </a:pPr>
            <a:r>
              <a:rPr lang="en" sz="900"/>
              <a:t>Heavy Duty</a:t>
            </a:r>
            <a:endParaRPr sz="900"/>
          </a:p>
          <a:p>
            <a:pPr indent="-285750" lvl="0" marL="457200" rtl="0" algn="l">
              <a:spcBef>
                <a:spcPts val="0"/>
              </a:spcBef>
              <a:spcAft>
                <a:spcPts val="0"/>
              </a:spcAft>
              <a:buSzPts val="900"/>
              <a:buChar char="●"/>
            </a:pPr>
            <a:r>
              <a:rPr lang="en" sz="900"/>
              <a:t>Location Image</a:t>
            </a:r>
            <a:endParaRPr sz="900"/>
          </a:p>
          <a:p>
            <a:pPr indent="-285750" lvl="1" marL="914400" rtl="0" algn="l">
              <a:spcBef>
                <a:spcPts val="0"/>
              </a:spcBef>
              <a:spcAft>
                <a:spcPts val="0"/>
              </a:spcAft>
              <a:buSzPts val="900"/>
              <a:buChar char="○"/>
            </a:pPr>
            <a:r>
              <a:rPr lang="en" sz="900"/>
              <a:t>Shows image of location</a:t>
            </a:r>
            <a:endParaRPr sz="900"/>
          </a:p>
          <a:p>
            <a:pPr indent="-285750" lvl="0" marL="457200" rtl="0" algn="l">
              <a:spcBef>
                <a:spcPts val="0"/>
              </a:spcBef>
              <a:spcAft>
                <a:spcPts val="0"/>
              </a:spcAft>
              <a:buSzPts val="900"/>
              <a:buChar char="●"/>
            </a:pPr>
            <a:r>
              <a:rPr lang="en" sz="900"/>
              <a:t>Team Members</a:t>
            </a:r>
            <a:endParaRPr sz="900"/>
          </a:p>
          <a:p>
            <a:pPr indent="-285750" lvl="1" marL="914400" rtl="0" algn="l">
              <a:spcBef>
                <a:spcPts val="0"/>
              </a:spcBef>
              <a:spcAft>
                <a:spcPts val="0"/>
              </a:spcAft>
              <a:buSzPts val="900"/>
              <a:buChar char="○"/>
            </a:pPr>
            <a:r>
              <a:rPr lang="en" sz="900"/>
              <a:t>Shows picture icon of team members with first name, last initial.(clickable)</a:t>
            </a:r>
            <a:endParaRPr sz="900"/>
          </a:p>
          <a:p>
            <a:pPr indent="-285750" lvl="0" marL="457200" rtl="0" algn="l">
              <a:spcBef>
                <a:spcPts val="0"/>
              </a:spcBef>
              <a:spcAft>
                <a:spcPts val="0"/>
              </a:spcAft>
              <a:buSzPts val="900"/>
              <a:buChar char="●"/>
            </a:pPr>
            <a:r>
              <a:rPr lang="en" sz="900"/>
              <a:t>Job Details</a:t>
            </a:r>
            <a:endParaRPr sz="900"/>
          </a:p>
          <a:p>
            <a:pPr indent="-285750" lvl="1" marL="914400" rtl="0" algn="l">
              <a:spcBef>
                <a:spcPts val="0"/>
              </a:spcBef>
              <a:spcAft>
                <a:spcPts val="0"/>
              </a:spcAft>
              <a:buSzPts val="900"/>
              <a:buChar char="○"/>
            </a:pPr>
            <a:r>
              <a:rPr lang="en" sz="900"/>
              <a:t>Customer name, # and address is visible and (clickable)</a:t>
            </a:r>
            <a:endParaRPr sz="900"/>
          </a:p>
          <a:p>
            <a:pPr indent="-285750" lvl="0" marL="457200" rtl="0" algn="l">
              <a:spcBef>
                <a:spcPts val="0"/>
              </a:spcBef>
              <a:spcAft>
                <a:spcPts val="0"/>
              </a:spcAft>
              <a:buSzPts val="900"/>
              <a:buChar char="●"/>
            </a:pPr>
            <a:r>
              <a:rPr lang="en" sz="900"/>
              <a:t>Additional Details</a:t>
            </a:r>
            <a:endParaRPr sz="900"/>
          </a:p>
          <a:p>
            <a:pPr indent="-285750" lvl="1" marL="914400" rtl="0" algn="l">
              <a:spcBef>
                <a:spcPts val="0"/>
              </a:spcBef>
              <a:spcAft>
                <a:spcPts val="0"/>
              </a:spcAft>
              <a:buSzPts val="900"/>
              <a:buChar char="○"/>
            </a:pPr>
            <a:r>
              <a:rPr lang="en" sz="900"/>
              <a:t>(Clickable) </a:t>
            </a:r>
            <a:endParaRPr sz="900"/>
          </a:p>
          <a:p>
            <a:pPr indent="-285750" lvl="0" marL="457200" rtl="0" algn="l">
              <a:spcBef>
                <a:spcPts val="0"/>
              </a:spcBef>
              <a:spcAft>
                <a:spcPts val="0"/>
              </a:spcAft>
              <a:buSzPts val="900"/>
              <a:buChar char="●"/>
            </a:pPr>
            <a:r>
              <a:rPr lang="en" sz="900"/>
              <a:t>Images</a:t>
            </a:r>
            <a:endParaRPr sz="900"/>
          </a:p>
          <a:p>
            <a:pPr indent="-285750" lvl="1" marL="914400" rtl="0" algn="l">
              <a:spcBef>
                <a:spcPts val="0"/>
              </a:spcBef>
              <a:spcAft>
                <a:spcPts val="0"/>
              </a:spcAft>
              <a:buSzPts val="900"/>
              <a:buChar char="○"/>
            </a:pPr>
            <a:r>
              <a:rPr lang="en" sz="900"/>
              <a:t>Images of job site submitted by customer</a:t>
            </a:r>
            <a:endParaRPr sz="9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8" name="Shape 5678"/>
        <p:cNvGrpSpPr/>
        <p:nvPr/>
      </p:nvGrpSpPr>
      <p:grpSpPr>
        <a:xfrm>
          <a:off x="0" y="0"/>
          <a:ext cx="0" cy="0"/>
          <a:chOff x="0" y="0"/>
          <a:chExt cx="0" cy="0"/>
        </a:xfrm>
      </p:grpSpPr>
      <p:grpSp>
        <p:nvGrpSpPr>
          <p:cNvPr id="5679" name="Google Shape;5679;p232"/>
          <p:cNvGrpSpPr/>
          <p:nvPr/>
        </p:nvGrpSpPr>
        <p:grpSpPr>
          <a:xfrm>
            <a:off x="1408825" y="491350"/>
            <a:ext cx="7574525" cy="4358175"/>
            <a:chOff x="1408825" y="491350"/>
            <a:chExt cx="7574525" cy="4358175"/>
          </a:xfrm>
        </p:grpSpPr>
        <p:grpSp>
          <p:nvGrpSpPr>
            <p:cNvPr id="5680" name="Google Shape;5680;p232"/>
            <p:cNvGrpSpPr/>
            <p:nvPr/>
          </p:nvGrpSpPr>
          <p:grpSpPr>
            <a:xfrm>
              <a:off x="1408825" y="491350"/>
              <a:ext cx="7574525" cy="4358175"/>
              <a:chOff x="1467775" y="642925"/>
              <a:chExt cx="7574525" cy="4358175"/>
            </a:xfrm>
          </p:grpSpPr>
          <p:pic>
            <p:nvPicPr>
              <p:cNvPr id="5681" name="Google Shape;5681;p232"/>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682" name="Google Shape;5682;p232"/>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32"/>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684" name="Google Shape;5684;p232"/>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32"/>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32"/>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7" name="Google Shape;5687;p232"/>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1" name="Shape 5691"/>
        <p:cNvGrpSpPr/>
        <p:nvPr/>
      </p:nvGrpSpPr>
      <p:grpSpPr>
        <a:xfrm>
          <a:off x="0" y="0"/>
          <a:ext cx="0" cy="0"/>
          <a:chOff x="0" y="0"/>
          <a:chExt cx="0" cy="0"/>
        </a:xfrm>
      </p:grpSpPr>
      <p:grpSp>
        <p:nvGrpSpPr>
          <p:cNvPr id="5692" name="Google Shape;5692;p233"/>
          <p:cNvGrpSpPr/>
          <p:nvPr/>
        </p:nvGrpSpPr>
        <p:grpSpPr>
          <a:xfrm>
            <a:off x="1408825" y="491350"/>
            <a:ext cx="7574525" cy="4358175"/>
            <a:chOff x="1408825" y="491350"/>
            <a:chExt cx="7574525" cy="4358175"/>
          </a:xfrm>
        </p:grpSpPr>
        <p:grpSp>
          <p:nvGrpSpPr>
            <p:cNvPr id="5693" name="Google Shape;5693;p233"/>
            <p:cNvGrpSpPr/>
            <p:nvPr/>
          </p:nvGrpSpPr>
          <p:grpSpPr>
            <a:xfrm>
              <a:off x="1408825" y="491350"/>
              <a:ext cx="7574525" cy="4358175"/>
              <a:chOff x="1467775" y="642925"/>
              <a:chExt cx="7574525" cy="4358175"/>
            </a:xfrm>
          </p:grpSpPr>
          <p:pic>
            <p:nvPicPr>
              <p:cNvPr id="5694" name="Google Shape;5694;p233"/>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695" name="Google Shape;5695;p233"/>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33"/>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697" name="Google Shape;5697;p233"/>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33"/>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33"/>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0" name="Google Shape;5700;p233"/>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4" name="Shape 5704"/>
        <p:cNvGrpSpPr/>
        <p:nvPr/>
      </p:nvGrpSpPr>
      <p:grpSpPr>
        <a:xfrm>
          <a:off x="0" y="0"/>
          <a:ext cx="0" cy="0"/>
          <a:chOff x="0" y="0"/>
          <a:chExt cx="0" cy="0"/>
        </a:xfrm>
      </p:grpSpPr>
      <p:grpSp>
        <p:nvGrpSpPr>
          <p:cNvPr id="5705" name="Google Shape;5705;p234"/>
          <p:cNvGrpSpPr/>
          <p:nvPr/>
        </p:nvGrpSpPr>
        <p:grpSpPr>
          <a:xfrm>
            <a:off x="1408825" y="491350"/>
            <a:ext cx="7574525" cy="4358175"/>
            <a:chOff x="1408825" y="491350"/>
            <a:chExt cx="7574525" cy="4358175"/>
          </a:xfrm>
        </p:grpSpPr>
        <p:grpSp>
          <p:nvGrpSpPr>
            <p:cNvPr id="5706" name="Google Shape;5706;p234"/>
            <p:cNvGrpSpPr/>
            <p:nvPr/>
          </p:nvGrpSpPr>
          <p:grpSpPr>
            <a:xfrm>
              <a:off x="1408825" y="491350"/>
              <a:ext cx="7574525" cy="4358175"/>
              <a:chOff x="1467775" y="642925"/>
              <a:chExt cx="7574525" cy="4358175"/>
            </a:xfrm>
          </p:grpSpPr>
          <p:pic>
            <p:nvPicPr>
              <p:cNvPr id="5707" name="Google Shape;5707;p234"/>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708" name="Google Shape;5708;p234"/>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34"/>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710" name="Google Shape;5710;p234"/>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34"/>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34"/>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3" name="Google Shape;5713;p234"/>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7" name="Shape 5717"/>
        <p:cNvGrpSpPr/>
        <p:nvPr/>
      </p:nvGrpSpPr>
      <p:grpSpPr>
        <a:xfrm>
          <a:off x="0" y="0"/>
          <a:ext cx="0" cy="0"/>
          <a:chOff x="0" y="0"/>
          <a:chExt cx="0" cy="0"/>
        </a:xfrm>
      </p:grpSpPr>
      <p:grpSp>
        <p:nvGrpSpPr>
          <p:cNvPr id="5718" name="Google Shape;5718;p235"/>
          <p:cNvGrpSpPr/>
          <p:nvPr/>
        </p:nvGrpSpPr>
        <p:grpSpPr>
          <a:xfrm>
            <a:off x="1408825" y="491350"/>
            <a:ext cx="7574525" cy="4358175"/>
            <a:chOff x="1408825" y="491350"/>
            <a:chExt cx="7574525" cy="4358175"/>
          </a:xfrm>
        </p:grpSpPr>
        <p:grpSp>
          <p:nvGrpSpPr>
            <p:cNvPr id="5719" name="Google Shape;5719;p235"/>
            <p:cNvGrpSpPr/>
            <p:nvPr/>
          </p:nvGrpSpPr>
          <p:grpSpPr>
            <a:xfrm>
              <a:off x="1408825" y="491350"/>
              <a:ext cx="7574525" cy="4358175"/>
              <a:chOff x="1467775" y="642925"/>
              <a:chExt cx="7574525" cy="4358175"/>
            </a:xfrm>
          </p:grpSpPr>
          <p:pic>
            <p:nvPicPr>
              <p:cNvPr id="5720" name="Google Shape;5720;p235"/>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721" name="Google Shape;5721;p23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3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723" name="Google Shape;5723;p23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3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3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235"/>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0" name="Shape 5730"/>
        <p:cNvGrpSpPr/>
        <p:nvPr/>
      </p:nvGrpSpPr>
      <p:grpSpPr>
        <a:xfrm>
          <a:off x="0" y="0"/>
          <a:ext cx="0" cy="0"/>
          <a:chOff x="0" y="0"/>
          <a:chExt cx="0" cy="0"/>
        </a:xfrm>
      </p:grpSpPr>
      <p:grpSp>
        <p:nvGrpSpPr>
          <p:cNvPr id="5731" name="Google Shape;5731;p236"/>
          <p:cNvGrpSpPr/>
          <p:nvPr/>
        </p:nvGrpSpPr>
        <p:grpSpPr>
          <a:xfrm>
            <a:off x="1408825" y="491350"/>
            <a:ext cx="7574525" cy="4358175"/>
            <a:chOff x="1408825" y="491350"/>
            <a:chExt cx="7574525" cy="4358175"/>
          </a:xfrm>
        </p:grpSpPr>
        <p:grpSp>
          <p:nvGrpSpPr>
            <p:cNvPr id="5732" name="Google Shape;5732;p236"/>
            <p:cNvGrpSpPr/>
            <p:nvPr/>
          </p:nvGrpSpPr>
          <p:grpSpPr>
            <a:xfrm>
              <a:off x="1408825" y="491350"/>
              <a:ext cx="7574525" cy="4358175"/>
              <a:chOff x="1467775" y="642925"/>
              <a:chExt cx="7574525" cy="4358175"/>
            </a:xfrm>
          </p:grpSpPr>
          <p:pic>
            <p:nvPicPr>
              <p:cNvPr id="5733" name="Google Shape;5733;p236"/>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734" name="Google Shape;5734;p23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36"/>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736" name="Google Shape;5736;p23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3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3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9" name="Google Shape;5739;p236"/>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3" name="Shape 5743"/>
        <p:cNvGrpSpPr/>
        <p:nvPr/>
      </p:nvGrpSpPr>
      <p:grpSpPr>
        <a:xfrm>
          <a:off x="0" y="0"/>
          <a:ext cx="0" cy="0"/>
          <a:chOff x="0" y="0"/>
          <a:chExt cx="0" cy="0"/>
        </a:xfrm>
      </p:grpSpPr>
      <p:pic>
        <p:nvPicPr>
          <p:cNvPr id="5744" name="Google Shape;5744;p23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45" name="Google Shape;5745;p237"/>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46" name="Google Shape;5746;p237"/>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47" name="Google Shape;5747;p237"/>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1" name="Shape 5751"/>
        <p:cNvGrpSpPr/>
        <p:nvPr/>
      </p:nvGrpSpPr>
      <p:grpSpPr>
        <a:xfrm>
          <a:off x="0" y="0"/>
          <a:ext cx="0" cy="0"/>
          <a:chOff x="0" y="0"/>
          <a:chExt cx="0" cy="0"/>
        </a:xfrm>
      </p:grpSpPr>
      <p:pic>
        <p:nvPicPr>
          <p:cNvPr id="5752" name="Google Shape;5752;p23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53" name="Google Shape;5753;p238"/>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54" name="Google Shape;5754;p238"/>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55" name="Google Shape;5755;p238"/>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9" name="Shape 5759"/>
        <p:cNvGrpSpPr/>
        <p:nvPr/>
      </p:nvGrpSpPr>
      <p:grpSpPr>
        <a:xfrm>
          <a:off x="0" y="0"/>
          <a:ext cx="0" cy="0"/>
          <a:chOff x="0" y="0"/>
          <a:chExt cx="0" cy="0"/>
        </a:xfrm>
      </p:grpSpPr>
      <p:pic>
        <p:nvPicPr>
          <p:cNvPr id="5760" name="Google Shape;5760;p23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61" name="Google Shape;5761;p239"/>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62" name="Google Shape;5762;p239"/>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63" name="Google Shape;5763;p239"/>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7" name="Shape 5767"/>
        <p:cNvGrpSpPr/>
        <p:nvPr/>
      </p:nvGrpSpPr>
      <p:grpSpPr>
        <a:xfrm>
          <a:off x="0" y="0"/>
          <a:ext cx="0" cy="0"/>
          <a:chOff x="0" y="0"/>
          <a:chExt cx="0" cy="0"/>
        </a:xfrm>
      </p:grpSpPr>
      <p:pic>
        <p:nvPicPr>
          <p:cNvPr id="5768" name="Google Shape;5768;p24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69" name="Google Shape;5769;p240"/>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70" name="Google Shape;5770;p240"/>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71" name="Google Shape;5771;p240"/>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5" name="Shape 5775"/>
        <p:cNvGrpSpPr/>
        <p:nvPr/>
      </p:nvGrpSpPr>
      <p:grpSpPr>
        <a:xfrm>
          <a:off x="0" y="0"/>
          <a:ext cx="0" cy="0"/>
          <a:chOff x="0" y="0"/>
          <a:chExt cx="0" cy="0"/>
        </a:xfrm>
      </p:grpSpPr>
      <p:pic>
        <p:nvPicPr>
          <p:cNvPr id="5776" name="Google Shape;5776;p24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77" name="Google Shape;5777;p241"/>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78" name="Google Shape;5778;p241"/>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79" name="Google Shape;5779;p241"/>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New Appointment</a:t>
            </a:r>
            <a:endParaRPr/>
          </a:p>
        </p:txBody>
      </p:sp>
      <p:sp>
        <p:nvSpPr>
          <p:cNvPr id="584" name="Google Shape;584;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3" name="Shape 5783"/>
        <p:cNvGrpSpPr/>
        <p:nvPr/>
      </p:nvGrpSpPr>
      <p:grpSpPr>
        <a:xfrm>
          <a:off x="0" y="0"/>
          <a:ext cx="0" cy="0"/>
          <a:chOff x="0" y="0"/>
          <a:chExt cx="0" cy="0"/>
        </a:xfrm>
      </p:grpSpPr>
      <p:pic>
        <p:nvPicPr>
          <p:cNvPr id="5784" name="Google Shape;5784;p24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85" name="Google Shape;5785;p242"/>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86" name="Google Shape;5786;p242"/>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87" name="Google Shape;5787;p242"/>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1" name="Shape 5791"/>
        <p:cNvGrpSpPr/>
        <p:nvPr/>
      </p:nvGrpSpPr>
      <p:grpSpPr>
        <a:xfrm>
          <a:off x="0" y="0"/>
          <a:ext cx="0" cy="0"/>
          <a:chOff x="0" y="0"/>
          <a:chExt cx="0" cy="0"/>
        </a:xfrm>
      </p:grpSpPr>
      <p:pic>
        <p:nvPicPr>
          <p:cNvPr id="5792" name="Google Shape;5792;p24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93" name="Google Shape;5793;p243"/>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794" name="Google Shape;5794;p243"/>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795" name="Google Shape;5795;p243"/>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9" name="Shape 5799"/>
        <p:cNvGrpSpPr/>
        <p:nvPr/>
      </p:nvGrpSpPr>
      <p:grpSpPr>
        <a:xfrm>
          <a:off x="0" y="0"/>
          <a:ext cx="0" cy="0"/>
          <a:chOff x="0" y="0"/>
          <a:chExt cx="0" cy="0"/>
        </a:xfrm>
      </p:grpSpPr>
      <p:pic>
        <p:nvPicPr>
          <p:cNvPr id="5800" name="Google Shape;5800;p24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01" name="Google Shape;5801;p244"/>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802" name="Google Shape;5802;p244"/>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803" name="Google Shape;5803;p244"/>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7" name="Shape 5807"/>
        <p:cNvGrpSpPr/>
        <p:nvPr/>
      </p:nvGrpSpPr>
      <p:grpSpPr>
        <a:xfrm>
          <a:off x="0" y="0"/>
          <a:ext cx="0" cy="0"/>
          <a:chOff x="0" y="0"/>
          <a:chExt cx="0" cy="0"/>
        </a:xfrm>
      </p:grpSpPr>
      <p:pic>
        <p:nvPicPr>
          <p:cNvPr id="5808" name="Google Shape;5808;p24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09" name="Google Shape;5809;p245"/>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810" name="Google Shape;5810;p245"/>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811" name="Google Shape;5811;p245"/>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5" name="Shape 5815"/>
        <p:cNvGrpSpPr/>
        <p:nvPr/>
      </p:nvGrpSpPr>
      <p:grpSpPr>
        <a:xfrm>
          <a:off x="0" y="0"/>
          <a:ext cx="0" cy="0"/>
          <a:chOff x="0" y="0"/>
          <a:chExt cx="0" cy="0"/>
        </a:xfrm>
      </p:grpSpPr>
      <p:pic>
        <p:nvPicPr>
          <p:cNvPr id="5816" name="Google Shape;5816;p24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17" name="Google Shape;5817;p246"/>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5818" name="Google Shape;5818;p246"/>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5819" name="Google Shape;5819;p246"/>
          <p:cNvSpPr/>
          <p:nvPr/>
        </p:nvSpPr>
        <p:spPr>
          <a:xfrm>
            <a:off x="3596550" y="42845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3" name="Shape 5823"/>
        <p:cNvGrpSpPr/>
        <p:nvPr/>
      </p:nvGrpSpPr>
      <p:grpSpPr>
        <a:xfrm>
          <a:off x="0" y="0"/>
          <a:ext cx="0" cy="0"/>
          <a:chOff x="0" y="0"/>
          <a:chExt cx="0" cy="0"/>
        </a:xfrm>
      </p:grpSpPr>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7" name="Shape 5827"/>
        <p:cNvGrpSpPr/>
        <p:nvPr/>
      </p:nvGrpSpPr>
      <p:grpSpPr>
        <a:xfrm>
          <a:off x="0" y="0"/>
          <a:ext cx="0" cy="0"/>
          <a:chOff x="0" y="0"/>
          <a:chExt cx="0" cy="0"/>
        </a:xfrm>
      </p:grpSpPr>
      <p:pic>
        <p:nvPicPr>
          <p:cNvPr id="5828" name="Google Shape;5828;p248"/>
          <p:cNvPicPr preferRelativeResize="0"/>
          <p:nvPr/>
        </p:nvPicPr>
        <p:blipFill>
          <a:blip r:embed="rId3">
            <a:alphaModFix/>
          </a:blip>
          <a:stretch>
            <a:fillRect/>
          </a:stretch>
        </p:blipFill>
        <p:spPr>
          <a:xfrm>
            <a:off x="152400" y="152400"/>
            <a:ext cx="8409696" cy="48387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32" name="Shape 5832"/>
        <p:cNvGrpSpPr/>
        <p:nvPr/>
      </p:nvGrpSpPr>
      <p:grpSpPr>
        <a:xfrm>
          <a:off x="0" y="0"/>
          <a:ext cx="0" cy="0"/>
          <a:chOff x="0" y="0"/>
          <a:chExt cx="0" cy="0"/>
        </a:xfrm>
      </p:grpSpPr>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6" name="Shape 5836"/>
        <p:cNvGrpSpPr/>
        <p:nvPr/>
      </p:nvGrpSpPr>
      <p:grpSpPr>
        <a:xfrm>
          <a:off x="0" y="0"/>
          <a:ext cx="0" cy="0"/>
          <a:chOff x="0" y="0"/>
          <a:chExt cx="0" cy="0"/>
        </a:xfrm>
      </p:grpSpPr>
      <p:pic>
        <p:nvPicPr>
          <p:cNvPr id="5837" name="Google Shape;5837;p25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38" name="Google Shape;5838;p250"/>
          <p:cNvSpPr txBox="1"/>
          <p:nvPr/>
        </p:nvSpPr>
        <p:spPr>
          <a:xfrm>
            <a:off x="248525" y="142700"/>
            <a:ext cx="15168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5839" name="Google Shape;5839;p250"/>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cxnSp>
        <p:nvCxnSpPr>
          <p:cNvPr id="5840" name="Google Shape;5840;p250"/>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5841" name="Google Shape;5841;p250"/>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50"/>
          <p:cNvSpPr txBox="1"/>
          <p:nvPr/>
        </p:nvSpPr>
        <p:spPr>
          <a:xfrm>
            <a:off x="3596550" y="1489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5843" name="Google Shape;5843;p250"/>
          <p:cNvSpPr txBox="1"/>
          <p:nvPr/>
        </p:nvSpPr>
        <p:spPr>
          <a:xfrm>
            <a:off x="4447975" y="1489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$13.00</a:t>
            </a:r>
            <a:endParaRPr sz="1800"/>
          </a:p>
          <a:p>
            <a:pPr indent="0" lvl="0" marL="0" rtl="0" algn="r">
              <a:spcBef>
                <a:spcPts val="0"/>
              </a:spcBef>
              <a:spcAft>
                <a:spcPts val="0"/>
              </a:spcAft>
              <a:buNone/>
            </a:pPr>
            <a:r>
              <a:rPr lang="en" sz="900"/>
              <a:t>Hourly Rate</a:t>
            </a:r>
            <a:endParaRPr sz="900"/>
          </a:p>
        </p:txBody>
      </p:sp>
      <p:sp>
        <p:nvSpPr>
          <p:cNvPr id="5844" name="Google Shape;5844;p250"/>
          <p:cNvSpPr/>
          <p:nvPr/>
        </p:nvSpPr>
        <p:spPr>
          <a:xfrm>
            <a:off x="3585550" y="103522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 Next: </a:t>
            </a:r>
            <a:r>
              <a:rPr i="1" lang="en" sz="900">
                <a:solidFill>
                  <a:schemeClr val="dk1"/>
                </a:solidFill>
              </a:rPr>
              <a:t>Training</a:t>
            </a:r>
            <a:endParaRPr i="1" sz="900">
              <a:solidFill>
                <a:schemeClr val="dk1"/>
              </a:solidFill>
            </a:endParaRPr>
          </a:p>
          <a:p>
            <a:pPr indent="0" lvl="0" marL="0" rtl="0" algn="l">
              <a:spcBef>
                <a:spcPts val="0"/>
              </a:spcBef>
              <a:spcAft>
                <a:spcPts val="0"/>
              </a:spcAft>
              <a:buNone/>
            </a:pPr>
            <a:r>
              <a:rPr b="1" lang="en" sz="1100">
                <a:solidFill>
                  <a:schemeClr val="dk1"/>
                </a:solidFill>
              </a:rPr>
              <a:t>Currently: </a:t>
            </a:r>
            <a:r>
              <a:rPr b="1" lang="en" sz="1100" u="sng">
                <a:solidFill>
                  <a:schemeClr val="dk1"/>
                </a:solidFill>
              </a:rPr>
              <a:t>Profile Set-Up</a:t>
            </a:r>
            <a:endParaRPr b="1" sz="1100" u="sng">
              <a:solidFill>
                <a:schemeClr val="dk1"/>
              </a:solidFill>
            </a:endParaRPr>
          </a:p>
        </p:txBody>
      </p:sp>
      <p:sp>
        <p:nvSpPr>
          <p:cNvPr id="5845" name="Google Shape;5845;p250"/>
          <p:cNvSpPr txBox="1"/>
          <p:nvPr/>
        </p:nvSpPr>
        <p:spPr>
          <a:xfrm>
            <a:off x="214900" y="805875"/>
            <a:ext cx="15504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 will then have access to dashboard to complete onboarding process</a:t>
            </a:r>
            <a:endParaRPr sz="900"/>
          </a:p>
        </p:txBody>
      </p:sp>
      <p:sp>
        <p:nvSpPr>
          <p:cNvPr id="5846" name="Google Shape;5846;p250"/>
          <p:cNvSpPr txBox="1"/>
          <p:nvPr/>
        </p:nvSpPr>
        <p:spPr>
          <a:xfrm>
            <a:off x="3635850" y="2273175"/>
            <a:ext cx="18723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Path: Trainee &gt; Prospect</a:t>
            </a:r>
            <a:endParaRPr sz="900"/>
          </a:p>
        </p:txBody>
      </p:sp>
      <p:sp>
        <p:nvSpPr>
          <p:cNvPr id="5847" name="Google Shape;5847;p250"/>
          <p:cNvSpPr/>
          <p:nvPr/>
        </p:nvSpPr>
        <p:spPr>
          <a:xfrm>
            <a:off x="3804725" y="2059000"/>
            <a:ext cx="145800" cy="93725"/>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8" name="Google Shape;5848;p250"/>
          <p:cNvGrpSpPr/>
          <p:nvPr/>
        </p:nvGrpSpPr>
        <p:grpSpPr>
          <a:xfrm>
            <a:off x="3596550" y="4284550"/>
            <a:ext cx="1950900" cy="360000"/>
            <a:chOff x="3596550" y="4284550"/>
            <a:chExt cx="1950900" cy="360000"/>
          </a:xfrm>
        </p:grpSpPr>
        <p:sp>
          <p:nvSpPr>
            <p:cNvPr id="5849" name="Google Shape;5849;p25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0" name="Google Shape;5850;p25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851" name="Google Shape;5851;p25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852" name="Google Shape;5852;p25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853" name="Google Shape;5853;p25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854" name="Google Shape;5854;p250"/>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5855" name="Google Shape;5855;p250"/>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50"/>
          <p:cNvSpPr/>
          <p:nvPr/>
        </p:nvSpPr>
        <p:spPr>
          <a:xfrm>
            <a:off x="439361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50"/>
          <p:cNvSpPr/>
          <p:nvPr/>
        </p:nvSpPr>
        <p:spPr>
          <a:xfrm>
            <a:off x="464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50"/>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50"/>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50"/>
          <p:cNvSpPr/>
          <p:nvPr/>
        </p:nvSpPr>
        <p:spPr>
          <a:xfrm>
            <a:off x="3579100" y="25102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5861" name="Google Shape;5861;p250"/>
          <p:cNvSpPr txBox="1"/>
          <p:nvPr/>
        </p:nvSpPr>
        <p:spPr>
          <a:xfrm>
            <a:off x="3773550" y="24897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1. Profile Set-Up </a:t>
            </a:r>
            <a:r>
              <a:rPr lang="en" sz="600"/>
              <a:t>(est. 3 min)</a:t>
            </a:r>
            <a:endParaRPr sz="600"/>
          </a:p>
        </p:txBody>
      </p:sp>
      <p:sp>
        <p:nvSpPr>
          <p:cNvPr id="5862" name="Google Shape;5862;p250"/>
          <p:cNvSpPr/>
          <p:nvPr/>
        </p:nvSpPr>
        <p:spPr>
          <a:xfrm>
            <a:off x="3579100" y="2855375"/>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5863" name="Google Shape;5863;p250"/>
          <p:cNvSpPr/>
          <p:nvPr/>
        </p:nvSpPr>
        <p:spPr>
          <a:xfrm>
            <a:off x="3585550" y="320050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5864" name="Google Shape;5864;p250"/>
          <p:cNvSpPr/>
          <p:nvPr/>
        </p:nvSpPr>
        <p:spPr>
          <a:xfrm>
            <a:off x="3585550" y="3569963"/>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5865" name="Google Shape;5865;p250"/>
          <p:cNvSpPr/>
          <p:nvPr/>
        </p:nvSpPr>
        <p:spPr>
          <a:xfrm>
            <a:off x="3596550" y="3939450"/>
            <a:ext cx="1950900" cy="27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800"/>
          </a:p>
        </p:txBody>
      </p:sp>
      <p:sp>
        <p:nvSpPr>
          <p:cNvPr id="5866" name="Google Shape;5866;p250"/>
          <p:cNvSpPr txBox="1"/>
          <p:nvPr/>
        </p:nvSpPr>
        <p:spPr>
          <a:xfrm>
            <a:off x="3773550" y="2845100"/>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2. Training </a:t>
            </a:r>
            <a:r>
              <a:rPr lang="en" sz="600">
                <a:solidFill>
                  <a:schemeClr val="dk1"/>
                </a:solidFill>
              </a:rPr>
              <a:t>(est. 20 min)</a:t>
            </a:r>
            <a:endParaRPr sz="900"/>
          </a:p>
        </p:txBody>
      </p:sp>
      <p:sp>
        <p:nvSpPr>
          <p:cNvPr id="5867" name="Google Shape;5867;p250"/>
          <p:cNvSpPr txBox="1"/>
          <p:nvPr/>
        </p:nvSpPr>
        <p:spPr>
          <a:xfrm>
            <a:off x="3663750" y="3187313"/>
            <a:ext cx="18165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3. Background Check </a:t>
            </a:r>
            <a:r>
              <a:rPr lang="en" sz="600">
                <a:solidFill>
                  <a:schemeClr val="dk1"/>
                </a:solidFill>
              </a:rPr>
              <a:t>(est. 1 min)</a:t>
            </a:r>
            <a:endParaRPr sz="900"/>
          </a:p>
        </p:txBody>
      </p:sp>
      <p:sp>
        <p:nvSpPr>
          <p:cNvPr id="5868" name="Google Shape;5868;p250"/>
          <p:cNvSpPr txBox="1"/>
          <p:nvPr/>
        </p:nvSpPr>
        <p:spPr>
          <a:xfrm>
            <a:off x="3722550" y="3529538"/>
            <a:ext cx="16989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4. Personality Test </a:t>
            </a:r>
            <a:r>
              <a:rPr lang="en" sz="600">
                <a:solidFill>
                  <a:schemeClr val="dk1"/>
                </a:solidFill>
              </a:rPr>
              <a:t>(est. 10 min)</a:t>
            </a:r>
            <a:endParaRPr sz="900"/>
          </a:p>
        </p:txBody>
      </p:sp>
      <p:sp>
        <p:nvSpPr>
          <p:cNvPr id="5869" name="Google Shape;5869;p250"/>
          <p:cNvSpPr txBox="1"/>
          <p:nvPr/>
        </p:nvSpPr>
        <p:spPr>
          <a:xfrm>
            <a:off x="3826800" y="3899663"/>
            <a:ext cx="14904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5. Direct Deposit </a:t>
            </a:r>
            <a:r>
              <a:rPr lang="en" sz="600">
                <a:solidFill>
                  <a:schemeClr val="dk1"/>
                </a:solidFill>
              </a:rPr>
              <a:t>(est. 1 min)</a:t>
            </a:r>
            <a:endParaRPr sz="9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3" name="Shape 5873"/>
        <p:cNvGrpSpPr/>
        <p:nvPr/>
      </p:nvGrpSpPr>
      <p:grpSpPr>
        <a:xfrm>
          <a:off x="0" y="0"/>
          <a:ext cx="0" cy="0"/>
          <a:chOff x="0" y="0"/>
          <a:chExt cx="0" cy="0"/>
        </a:xfrm>
      </p:grpSpPr>
      <p:sp>
        <p:nvSpPr>
          <p:cNvPr id="5874" name="Google Shape;5874;p2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Title Slide</a:t>
            </a:r>
            <a:endParaRPr/>
          </a:p>
        </p:txBody>
      </p:sp>
      <p:sp>
        <p:nvSpPr>
          <p:cNvPr id="5875" name="Google Shape;5875;p2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8" name="Shape 588"/>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New Shift Appointment Added to Team Member Profile</a:t>
            </a:r>
            <a:endParaRPr/>
          </a:p>
        </p:txBody>
      </p:sp>
      <p:sp>
        <p:nvSpPr>
          <p:cNvPr id="594" name="Google Shape;594;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38"/>
          <p:cNvGrpSpPr/>
          <p:nvPr/>
        </p:nvGrpSpPr>
        <p:grpSpPr>
          <a:xfrm>
            <a:off x="1637425" y="491350"/>
            <a:ext cx="7574525" cy="4358175"/>
            <a:chOff x="1467775" y="642925"/>
            <a:chExt cx="7574525" cy="4358175"/>
          </a:xfrm>
        </p:grpSpPr>
        <p:pic>
          <p:nvPicPr>
            <p:cNvPr id="600" name="Google Shape;600;p38"/>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01" name="Google Shape;601;p38"/>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603" name="Google Shape;603;p38"/>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38"/>
          <p:cNvSpPr/>
          <p:nvPr/>
        </p:nvSpPr>
        <p:spPr>
          <a:xfrm>
            <a:off x="2766502" y="2011050"/>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flipH="1">
            <a:off x="37803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3798325" y="20895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3900550" y="2161700"/>
            <a:ext cx="286200" cy="286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3798325" y="25717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txBox="1"/>
          <p:nvPr/>
        </p:nvSpPr>
        <p:spPr>
          <a:xfrm>
            <a:off x="4186750" y="2142500"/>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a:p>
            <a:pPr indent="0" lvl="0" marL="0" rtl="0" algn="l">
              <a:spcBef>
                <a:spcPts val="0"/>
              </a:spcBef>
              <a:spcAft>
                <a:spcPts val="0"/>
              </a:spcAft>
              <a:buNone/>
            </a:pPr>
            <a:r>
              <a:rPr lang="en" sz="900"/>
              <a:t>Last Name</a:t>
            </a:r>
            <a:endParaRPr sz="900"/>
          </a:p>
        </p:txBody>
      </p:sp>
      <p:sp>
        <p:nvSpPr>
          <p:cNvPr id="612" name="Google Shape;612;p38"/>
          <p:cNvSpPr txBox="1"/>
          <p:nvPr/>
        </p:nvSpPr>
        <p:spPr>
          <a:xfrm>
            <a:off x="7144575"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Overall Rating</a:t>
            </a:r>
            <a:endParaRPr sz="700"/>
          </a:p>
        </p:txBody>
      </p:sp>
      <p:sp>
        <p:nvSpPr>
          <p:cNvPr id="613" name="Google Shape;613;p38"/>
          <p:cNvSpPr txBox="1"/>
          <p:nvPr/>
        </p:nvSpPr>
        <p:spPr>
          <a:xfrm>
            <a:off x="61707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Hours Worked</a:t>
            </a:r>
            <a:endParaRPr sz="700"/>
          </a:p>
        </p:txBody>
      </p:sp>
      <p:sp>
        <p:nvSpPr>
          <p:cNvPr id="614" name="Google Shape;614;p38"/>
          <p:cNvSpPr txBox="1"/>
          <p:nvPr/>
        </p:nvSpPr>
        <p:spPr>
          <a:xfrm>
            <a:off x="51923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615" name="Google Shape;615;p38"/>
          <p:cNvSpPr txBox="1"/>
          <p:nvPr/>
        </p:nvSpPr>
        <p:spPr>
          <a:xfrm>
            <a:off x="5763025" y="2142500"/>
            <a:ext cx="385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City</a:t>
            </a:r>
            <a:endParaRPr sz="700"/>
          </a:p>
        </p:txBody>
      </p:sp>
      <p:sp>
        <p:nvSpPr>
          <p:cNvPr id="616" name="Google Shape;616;p38"/>
          <p:cNvSpPr txBox="1"/>
          <p:nvPr/>
        </p:nvSpPr>
        <p:spPr>
          <a:xfrm>
            <a:off x="6635050" y="21425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Total </a:t>
            </a:r>
            <a:endParaRPr sz="700"/>
          </a:p>
          <a:p>
            <a:pPr indent="0" lvl="0" marL="0" rtl="0" algn="l">
              <a:spcBef>
                <a:spcPts val="0"/>
              </a:spcBef>
              <a:spcAft>
                <a:spcPts val="0"/>
              </a:spcAft>
              <a:buNone/>
            </a:pPr>
            <a:r>
              <a:rPr lang="en" sz="700"/>
              <a:t>Earnings</a:t>
            </a:r>
            <a:endParaRPr sz="700"/>
          </a:p>
        </p:txBody>
      </p:sp>
      <p:sp>
        <p:nvSpPr>
          <p:cNvPr id="617" name="Google Shape;617;p38"/>
          <p:cNvSpPr txBox="1"/>
          <p:nvPr/>
        </p:nvSpPr>
        <p:spPr>
          <a:xfrm>
            <a:off x="7637850"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rPr lang="en" sz="700"/>
              <a:t>#</a:t>
            </a:r>
            <a:endParaRPr sz="700"/>
          </a:p>
        </p:txBody>
      </p:sp>
      <p:pic>
        <p:nvPicPr>
          <p:cNvPr id="618" name="Google Shape;618;p38"/>
          <p:cNvPicPr preferRelativeResize="0"/>
          <p:nvPr/>
        </p:nvPicPr>
        <p:blipFill rotWithShape="1">
          <a:blip r:embed="rId4">
            <a:alphaModFix/>
          </a:blip>
          <a:srcRect b="30222" l="25685" r="26732" t="16903"/>
          <a:stretch/>
        </p:blipFill>
        <p:spPr>
          <a:xfrm>
            <a:off x="3900550" y="2546870"/>
            <a:ext cx="324150" cy="480272"/>
          </a:xfrm>
          <a:prstGeom prst="rect">
            <a:avLst/>
          </a:prstGeom>
          <a:noFill/>
          <a:ln>
            <a:noFill/>
          </a:ln>
        </p:spPr>
      </p:pic>
      <p:sp>
        <p:nvSpPr>
          <p:cNvPr id="619" name="Google Shape;619;p38"/>
          <p:cNvSpPr txBox="1"/>
          <p:nvPr/>
        </p:nvSpPr>
        <p:spPr>
          <a:xfrm>
            <a:off x="4288625" y="2571750"/>
            <a:ext cx="512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Corey</a:t>
            </a:r>
            <a:endParaRPr sz="900"/>
          </a:p>
          <a:p>
            <a:pPr indent="0" lvl="0" marL="0" rtl="0" algn="l">
              <a:spcBef>
                <a:spcPts val="0"/>
              </a:spcBef>
              <a:spcAft>
                <a:spcPts val="0"/>
              </a:spcAft>
              <a:buNone/>
            </a:pPr>
            <a:r>
              <a:rPr lang="en" sz="900"/>
              <a:t>Hall</a:t>
            </a:r>
            <a:endParaRPr sz="900"/>
          </a:p>
        </p:txBody>
      </p:sp>
      <p:sp>
        <p:nvSpPr>
          <p:cNvPr id="620" name="Google Shape;620;p38"/>
          <p:cNvSpPr txBox="1"/>
          <p:nvPr/>
        </p:nvSpPr>
        <p:spPr>
          <a:xfrm>
            <a:off x="5245650" y="26247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621" name="Google Shape;621;p38"/>
          <p:cNvSpPr txBox="1"/>
          <p:nvPr/>
        </p:nvSpPr>
        <p:spPr>
          <a:xfrm>
            <a:off x="5648350" y="26776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622" name="Google Shape;622;p38"/>
          <p:cNvSpPr txBox="1"/>
          <p:nvPr/>
        </p:nvSpPr>
        <p:spPr>
          <a:xfrm>
            <a:off x="6216325" y="2677638"/>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234</a:t>
            </a:r>
            <a:endParaRPr sz="700"/>
          </a:p>
        </p:txBody>
      </p:sp>
      <p:sp>
        <p:nvSpPr>
          <p:cNvPr id="623" name="Google Shape;623;p38"/>
          <p:cNvSpPr txBox="1"/>
          <p:nvPr/>
        </p:nvSpPr>
        <p:spPr>
          <a:xfrm>
            <a:off x="66511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$4,212</a:t>
            </a:r>
            <a:endParaRPr sz="700"/>
          </a:p>
        </p:txBody>
      </p:sp>
      <p:sp>
        <p:nvSpPr>
          <p:cNvPr id="624" name="Google Shape;624;p38"/>
          <p:cNvSpPr txBox="1"/>
          <p:nvPr/>
        </p:nvSpPr>
        <p:spPr>
          <a:xfrm>
            <a:off x="71828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4.8</a:t>
            </a:r>
            <a:endParaRPr sz="700"/>
          </a:p>
        </p:txBody>
      </p:sp>
      <p:sp>
        <p:nvSpPr>
          <p:cNvPr id="625" name="Google Shape;625;p38"/>
          <p:cNvSpPr txBox="1"/>
          <p:nvPr/>
        </p:nvSpPr>
        <p:spPr>
          <a:xfrm>
            <a:off x="7601500" y="26247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412-267-6654</a:t>
            </a:r>
            <a:endParaRPr sz="700"/>
          </a:p>
        </p:txBody>
      </p:sp>
      <p:sp>
        <p:nvSpPr>
          <p:cNvPr id="626" name="Google Shape;626;p38"/>
          <p:cNvSpPr txBox="1"/>
          <p:nvPr/>
        </p:nvSpPr>
        <p:spPr>
          <a:xfrm>
            <a:off x="3852700" y="16213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627" name="Google Shape;627;p38"/>
          <p:cNvSpPr/>
          <p:nvPr/>
        </p:nvSpPr>
        <p:spPr>
          <a:xfrm>
            <a:off x="4602100" y="168445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Position</a:t>
            </a:r>
            <a:endParaRPr sz="900"/>
          </a:p>
        </p:txBody>
      </p:sp>
      <p:sp>
        <p:nvSpPr>
          <p:cNvPr id="628" name="Google Shape;628;p38"/>
          <p:cNvSpPr/>
          <p:nvPr/>
        </p:nvSpPr>
        <p:spPr>
          <a:xfrm>
            <a:off x="5399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629" name="Google Shape;629;p38"/>
          <p:cNvSpPr/>
          <p:nvPr/>
        </p:nvSpPr>
        <p:spPr>
          <a:xfrm>
            <a:off x="6015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Hours</a:t>
            </a:r>
            <a:endParaRPr sz="900"/>
          </a:p>
        </p:txBody>
      </p:sp>
      <p:sp>
        <p:nvSpPr>
          <p:cNvPr id="630" name="Google Shape;630;p38"/>
          <p:cNvSpPr/>
          <p:nvPr/>
        </p:nvSpPr>
        <p:spPr>
          <a:xfrm>
            <a:off x="6631600" y="1684450"/>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Earnings</a:t>
            </a:r>
            <a:endParaRPr sz="900"/>
          </a:p>
        </p:txBody>
      </p:sp>
      <p:sp>
        <p:nvSpPr>
          <p:cNvPr id="631" name="Google Shape;631;p38"/>
          <p:cNvSpPr/>
          <p:nvPr/>
        </p:nvSpPr>
        <p:spPr>
          <a:xfrm>
            <a:off x="739005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Rating</a:t>
            </a:r>
            <a:endParaRPr sz="900"/>
          </a:p>
        </p:txBody>
      </p:sp>
      <p:sp>
        <p:nvSpPr>
          <p:cNvPr id="632" name="Google Shape;632;p38"/>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list of team members</a:t>
            </a:r>
            <a:endParaRPr/>
          </a:p>
        </p:txBody>
      </p:sp>
      <p:sp>
        <p:nvSpPr>
          <p:cNvPr id="633" name="Google Shape;633;p38"/>
          <p:cNvSpPr txBox="1"/>
          <p:nvPr/>
        </p:nvSpPr>
        <p:spPr>
          <a:xfrm>
            <a:off x="248575" y="783438"/>
            <a:ext cx="1847100" cy="3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a general view of all team members.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Filter options above allow team members to be filtered by certain aspects:</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en" sz="900"/>
              <a:t>Hours </a:t>
            </a:r>
            <a:endParaRPr sz="900"/>
          </a:p>
          <a:p>
            <a:pPr indent="-285750" lvl="1" marL="914400" rtl="0" algn="l">
              <a:spcBef>
                <a:spcPts val="0"/>
              </a:spcBef>
              <a:spcAft>
                <a:spcPts val="0"/>
              </a:spcAft>
              <a:buSzPts val="900"/>
              <a:buChar char="○"/>
            </a:pPr>
            <a:r>
              <a:rPr lang="en" sz="900"/>
              <a:t>0-12</a:t>
            </a:r>
            <a:endParaRPr sz="900"/>
          </a:p>
          <a:p>
            <a:pPr indent="-285750" lvl="1" marL="914400" rtl="0" algn="l">
              <a:spcBef>
                <a:spcPts val="0"/>
              </a:spcBef>
              <a:spcAft>
                <a:spcPts val="0"/>
              </a:spcAft>
              <a:buSzPts val="900"/>
              <a:buChar char="○"/>
            </a:pPr>
            <a:r>
              <a:rPr lang="en" sz="900"/>
              <a:t>12-30</a:t>
            </a:r>
            <a:endParaRPr sz="900"/>
          </a:p>
          <a:p>
            <a:pPr indent="-285750" lvl="1" marL="914400" rtl="0" algn="l">
              <a:spcBef>
                <a:spcPts val="0"/>
              </a:spcBef>
              <a:spcAft>
                <a:spcPts val="0"/>
              </a:spcAft>
              <a:buSzPts val="900"/>
              <a:buChar char="○"/>
            </a:pPr>
            <a:r>
              <a:rPr lang="en" sz="900"/>
              <a:t>30-60</a:t>
            </a:r>
            <a:endParaRPr sz="900"/>
          </a:p>
          <a:p>
            <a:pPr indent="-285750" lvl="1" marL="914400" rtl="0" algn="l">
              <a:spcBef>
                <a:spcPts val="0"/>
              </a:spcBef>
              <a:spcAft>
                <a:spcPts val="0"/>
              </a:spcAft>
              <a:buSzPts val="900"/>
              <a:buChar char="○"/>
            </a:pPr>
            <a:r>
              <a:rPr lang="en" sz="900"/>
              <a:t>60-99</a:t>
            </a:r>
            <a:endParaRPr sz="900"/>
          </a:p>
          <a:p>
            <a:pPr indent="-285750" lvl="1" marL="914400" rtl="0" algn="l">
              <a:spcBef>
                <a:spcPts val="0"/>
              </a:spcBef>
              <a:spcAft>
                <a:spcPts val="0"/>
              </a:spcAft>
              <a:buSzPts val="900"/>
              <a:buChar char="○"/>
            </a:pPr>
            <a:r>
              <a:rPr lang="en" sz="900"/>
              <a:t>100-120</a:t>
            </a:r>
            <a:endParaRPr sz="900"/>
          </a:p>
          <a:p>
            <a:pPr indent="-285750" lvl="1" marL="914400" rtl="0" algn="l">
              <a:spcBef>
                <a:spcPts val="0"/>
              </a:spcBef>
              <a:spcAft>
                <a:spcPts val="0"/>
              </a:spcAft>
              <a:buSzPts val="900"/>
              <a:buChar char="○"/>
            </a:pPr>
            <a:r>
              <a:rPr lang="en" sz="900"/>
              <a:t>120-180</a:t>
            </a:r>
            <a:endParaRPr sz="900"/>
          </a:p>
          <a:p>
            <a:pPr indent="-285750" lvl="1" marL="914400" rtl="0" algn="l">
              <a:spcBef>
                <a:spcPts val="0"/>
              </a:spcBef>
              <a:spcAft>
                <a:spcPts val="0"/>
              </a:spcAft>
              <a:buSzPts val="900"/>
              <a:buChar char="○"/>
            </a:pPr>
            <a:r>
              <a:rPr lang="en" sz="900"/>
              <a:t>180-240</a:t>
            </a:r>
            <a:endParaRPr sz="900"/>
          </a:p>
          <a:p>
            <a:pPr indent="-285750" lvl="1" marL="914400" rtl="0" algn="l">
              <a:spcBef>
                <a:spcPts val="0"/>
              </a:spcBef>
              <a:spcAft>
                <a:spcPts val="0"/>
              </a:spcAft>
              <a:buSzPts val="900"/>
              <a:buChar char="○"/>
            </a:pPr>
            <a:r>
              <a:rPr lang="en" sz="900"/>
              <a:t>240-300</a:t>
            </a:r>
            <a:endParaRPr sz="900"/>
          </a:p>
          <a:p>
            <a:pPr indent="-285750" lvl="1" marL="914400" rtl="0" algn="l">
              <a:spcBef>
                <a:spcPts val="0"/>
              </a:spcBef>
              <a:spcAft>
                <a:spcPts val="0"/>
              </a:spcAft>
              <a:buSzPts val="900"/>
              <a:buChar char="○"/>
            </a:pPr>
            <a:r>
              <a:rPr lang="en" sz="900"/>
              <a:t>300+</a:t>
            </a:r>
            <a:endParaRPr sz="900"/>
          </a:p>
          <a:p>
            <a:pPr indent="-285750" lvl="0" marL="457200" rtl="0" algn="l">
              <a:spcBef>
                <a:spcPts val="0"/>
              </a:spcBef>
              <a:spcAft>
                <a:spcPts val="0"/>
              </a:spcAft>
              <a:buSzPts val="900"/>
              <a:buChar char="●"/>
            </a:pPr>
            <a:r>
              <a:rPr lang="en" sz="900"/>
              <a:t>Earnings</a:t>
            </a:r>
            <a:endParaRPr sz="900"/>
          </a:p>
          <a:p>
            <a:pPr indent="-285750" lvl="1" marL="914400" rtl="0" algn="l">
              <a:spcBef>
                <a:spcPts val="0"/>
              </a:spcBef>
              <a:spcAft>
                <a:spcPts val="0"/>
              </a:spcAft>
              <a:buSzPts val="900"/>
              <a:buChar char="○"/>
            </a:pPr>
            <a:r>
              <a:rPr lang="en" sz="900"/>
              <a:t>$0</a:t>
            </a:r>
            <a:endParaRPr sz="900"/>
          </a:p>
          <a:p>
            <a:pPr indent="-285750" lvl="1" marL="914400" rtl="0" algn="l">
              <a:spcBef>
                <a:spcPts val="0"/>
              </a:spcBef>
              <a:spcAft>
                <a:spcPts val="0"/>
              </a:spcAft>
              <a:buSzPts val="900"/>
              <a:buChar char="○"/>
            </a:pPr>
            <a:r>
              <a:rPr lang="en" sz="900"/>
              <a:t>$1-100</a:t>
            </a:r>
            <a:endParaRPr sz="900"/>
          </a:p>
          <a:p>
            <a:pPr indent="-285750" lvl="1" marL="914400" rtl="0" algn="l">
              <a:spcBef>
                <a:spcPts val="0"/>
              </a:spcBef>
              <a:spcAft>
                <a:spcPts val="0"/>
              </a:spcAft>
              <a:buSzPts val="900"/>
              <a:buChar char="○"/>
            </a:pPr>
            <a:r>
              <a:rPr lang="en" sz="900"/>
              <a:t>$101-250</a:t>
            </a:r>
            <a:endParaRPr sz="900"/>
          </a:p>
          <a:p>
            <a:pPr indent="-285750" lvl="1" marL="914400" rtl="0" algn="l">
              <a:spcBef>
                <a:spcPts val="0"/>
              </a:spcBef>
              <a:spcAft>
                <a:spcPts val="0"/>
              </a:spcAft>
              <a:buSzPts val="900"/>
              <a:buChar char="○"/>
            </a:pPr>
            <a:r>
              <a:rPr lang="en" sz="900"/>
              <a:t>$251-500</a:t>
            </a:r>
            <a:endParaRPr sz="900"/>
          </a:p>
          <a:p>
            <a:pPr indent="-285750" lvl="1" marL="914400" rtl="0" algn="l">
              <a:spcBef>
                <a:spcPts val="0"/>
              </a:spcBef>
              <a:spcAft>
                <a:spcPts val="0"/>
              </a:spcAft>
              <a:buSzPts val="900"/>
              <a:buChar char="○"/>
            </a:pPr>
            <a:r>
              <a:rPr lang="en" sz="900"/>
              <a:t>$501-800</a:t>
            </a:r>
            <a:endParaRPr sz="900"/>
          </a:p>
          <a:p>
            <a:pPr indent="-285750" lvl="1" marL="914400" rtl="0" algn="l">
              <a:spcBef>
                <a:spcPts val="0"/>
              </a:spcBef>
              <a:spcAft>
                <a:spcPts val="0"/>
              </a:spcAft>
              <a:buSzPts val="900"/>
              <a:buChar char="○"/>
            </a:pPr>
            <a:r>
              <a:rPr lang="en" sz="900"/>
              <a:t>$801-1200</a:t>
            </a:r>
            <a:endParaRPr sz="900"/>
          </a:p>
          <a:p>
            <a:pPr indent="-285750" lvl="1" marL="914400" rtl="0" algn="l">
              <a:spcBef>
                <a:spcPts val="0"/>
              </a:spcBef>
              <a:spcAft>
                <a:spcPts val="0"/>
              </a:spcAft>
              <a:buSzPts val="900"/>
              <a:buChar char="○"/>
            </a:pPr>
            <a:r>
              <a:rPr lang="en" sz="900"/>
              <a:t>$1200+</a:t>
            </a:r>
            <a:endParaRPr sz="900"/>
          </a:p>
          <a:p>
            <a:pPr indent="-285750" lvl="0" marL="457200" rtl="0" algn="l">
              <a:spcBef>
                <a:spcPts val="0"/>
              </a:spcBef>
              <a:spcAft>
                <a:spcPts val="0"/>
              </a:spcAft>
              <a:buSzPts val="900"/>
              <a:buChar char="●"/>
            </a:pPr>
            <a:r>
              <a:rPr lang="en" sz="900"/>
              <a:t>Rating</a:t>
            </a:r>
            <a:endParaRPr sz="900"/>
          </a:p>
          <a:p>
            <a:pPr indent="-285750" lvl="1" marL="914400" rtl="0" algn="l">
              <a:spcBef>
                <a:spcPts val="0"/>
              </a:spcBef>
              <a:spcAft>
                <a:spcPts val="0"/>
              </a:spcAft>
              <a:buSzPts val="900"/>
              <a:buChar char="○"/>
            </a:pPr>
            <a:r>
              <a:rPr lang="en" sz="900"/>
              <a:t>1-1.9</a:t>
            </a:r>
            <a:endParaRPr sz="900"/>
          </a:p>
          <a:p>
            <a:pPr indent="-285750" lvl="1" marL="914400" rtl="0" algn="l">
              <a:spcBef>
                <a:spcPts val="0"/>
              </a:spcBef>
              <a:spcAft>
                <a:spcPts val="0"/>
              </a:spcAft>
              <a:buSzPts val="900"/>
              <a:buChar char="○"/>
            </a:pPr>
            <a:r>
              <a:rPr lang="en" sz="900"/>
              <a:t>2-2.9</a:t>
            </a:r>
            <a:endParaRPr sz="900"/>
          </a:p>
          <a:p>
            <a:pPr indent="-285750" lvl="1" marL="914400" rtl="0" algn="l">
              <a:spcBef>
                <a:spcPts val="0"/>
              </a:spcBef>
              <a:spcAft>
                <a:spcPts val="0"/>
              </a:spcAft>
              <a:buSzPts val="900"/>
              <a:buChar char="○"/>
            </a:pPr>
            <a:r>
              <a:rPr lang="en" sz="900"/>
              <a:t>3-3.9</a:t>
            </a:r>
            <a:endParaRPr sz="900"/>
          </a:p>
          <a:p>
            <a:pPr indent="-285750" lvl="1" marL="914400" rtl="0" algn="l">
              <a:spcBef>
                <a:spcPts val="0"/>
              </a:spcBef>
              <a:spcAft>
                <a:spcPts val="0"/>
              </a:spcAft>
              <a:buSzPts val="900"/>
              <a:buChar char="○"/>
            </a:pPr>
            <a:r>
              <a:rPr lang="en" sz="900"/>
              <a:t>4-4.9</a:t>
            </a:r>
            <a:endParaRPr sz="900"/>
          </a:p>
          <a:p>
            <a:pPr indent="-285750" lvl="1" marL="914400" rtl="0" algn="l">
              <a:spcBef>
                <a:spcPts val="0"/>
              </a:spcBef>
              <a:spcAft>
                <a:spcPts val="0"/>
              </a:spcAft>
              <a:buSzPts val="900"/>
              <a:buChar char="○"/>
            </a:pPr>
            <a:r>
              <a:rPr lang="en" sz="900"/>
              <a:t>5</a:t>
            </a:r>
            <a:endParaRPr sz="900"/>
          </a:p>
        </p:txBody>
      </p:sp>
      <p:sp>
        <p:nvSpPr>
          <p:cNvPr id="634" name="Google Shape;634;p38"/>
          <p:cNvSpPr/>
          <p:nvPr/>
        </p:nvSpPr>
        <p:spPr>
          <a:xfrm>
            <a:off x="4602100" y="188700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Start Date</a:t>
            </a:r>
            <a:endParaRPr sz="900"/>
          </a:p>
        </p:txBody>
      </p:sp>
      <p:sp>
        <p:nvSpPr>
          <p:cNvPr id="635" name="Google Shape;635;p38"/>
          <p:cNvSpPr txBox="1"/>
          <p:nvPr/>
        </p:nvSpPr>
        <p:spPr>
          <a:xfrm>
            <a:off x="48875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636" name="Google Shape;636;p38"/>
          <p:cNvSpPr txBox="1"/>
          <p:nvPr/>
        </p:nvSpPr>
        <p:spPr>
          <a:xfrm>
            <a:off x="4887500" y="26759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637" name="Google Shape;637;p38"/>
          <p:cNvSpPr txBox="1"/>
          <p:nvPr/>
        </p:nvSpPr>
        <p:spPr>
          <a:xfrm>
            <a:off x="3824350" y="12589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Search</a:t>
            </a:r>
            <a:endParaRPr sz="1200"/>
          </a:p>
        </p:txBody>
      </p:sp>
      <p:sp>
        <p:nvSpPr>
          <p:cNvPr id="638" name="Google Shape;638;p38"/>
          <p:cNvSpPr/>
          <p:nvPr/>
        </p:nvSpPr>
        <p:spPr>
          <a:xfrm>
            <a:off x="4573750" y="1364400"/>
            <a:ext cx="15030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name here...</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39"/>
          <p:cNvGrpSpPr/>
          <p:nvPr/>
        </p:nvGrpSpPr>
        <p:grpSpPr>
          <a:xfrm>
            <a:off x="1789825" y="491350"/>
            <a:ext cx="7574525" cy="4358175"/>
            <a:chOff x="1467775" y="642925"/>
            <a:chExt cx="7574525" cy="4358175"/>
          </a:xfrm>
        </p:grpSpPr>
        <p:pic>
          <p:nvPicPr>
            <p:cNvPr id="644" name="Google Shape;644;p39"/>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45" name="Google Shape;645;p39"/>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647" name="Google Shape;647;p39"/>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39"/>
          <p:cNvSpPr/>
          <p:nvPr/>
        </p:nvSpPr>
        <p:spPr>
          <a:xfrm flipH="1">
            <a:off x="39327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39"/>
          <p:cNvPicPr preferRelativeResize="0"/>
          <p:nvPr/>
        </p:nvPicPr>
        <p:blipFill rotWithShape="1">
          <a:blip r:embed="rId4">
            <a:alphaModFix/>
          </a:blip>
          <a:srcRect b="30222" l="25685" r="26732" t="16903"/>
          <a:stretch/>
        </p:blipFill>
        <p:spPr>
          <a:xfrm>
            <a:off x="4190025" y="1443875"/>
            <a:ext cx="723772" cy="1072371"/>
          </a:xfrm>
          <a:prstGeom prst="rect">
            <a:avLst/>
          </a:prstGeom>
          <a:noFill/>
          <a:ln>
            <a:noFill/>
          </a:ln>
        </p:spPr>
      </p:pic>
      <p:sp>
        <p:nvSpPr>
          <p:cNvPr id="652" name="Google Shape;652;p39"/>
          <p:cNvSpPr txBox="1"/>
          <p:nvPr/>
        </p:nvSpPr>
        <p:spPr>
          <a:xfrm>
            <a:off x="4999425" y="1443875"/>
            <a:ext cx="8427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rPr lang="en"/>
              <a:t>Hall</a:t>
            </a:r>
            <a:endParaRPr/>
          </a:p>
        </p:txBody>
      </p:sp>
      <p:grpSp>
        <p:nvGrpSpPr>
          <p:cNvPr id="653" name="Google Shape;653;p39"/>
          <p:cNvGrpSpPr/>
          <p:nvPr/>
        </p:nvGrpSpPr>
        <p:grpSpPr>
          <a:xfrm>
            <a:off x="3950725" y="2611575"/>
            <a:ext cx="4283700" cy="430500"/>
            <a:chOff x="3569725" y="2611575"/>
            <a:chExt cx="4283700" cy="430500"/>
          </a:xfrm>
        </p:grpSpPr>
        <p:sp>
          <p:nvSpPr>
            <p:cNvPr id="654" name="Google Shape;654;p39"/>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655" name="Google Shape;655;p39"/>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9"/>
          <p:cNvGrpSpPr/>
          <p:nvPr/>
        </p:nvGrpSpPr>
        <p:grpSpPr>
          <a:xfrm>
            <a:off x="3950725" y="3092350"/>
            <a:ext cx="4283700" cy="430500"/>
            <a:chOff x="3569725" y="2611575"/>
            <a:chExt cx="4283700" cy="430500"/>
          </a:xfrm>
        </p:grpSpPr>
        <p:sp>
          <p:nvSpPr>
            <p:cNvPr id="657" name="Google Shape;657;p39"/>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Shift History</a:t>
              </a:r>
              <a:endParaRPr/>
            </a:p>
          </p:txBody>
        </p:sp>
        <p:sp>
          <p:nvSpPr>
            <p:cNvPr id="658" name="Google Shape;658;p39"/>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9"/>
          <p:cNvGrpSpPr/>
          <p:nvPr/>
        </p:nvGrpSpPr>
        <p:grpSpPr>
          <a:xfrm>
            <a:off x="3950725" y="3573125"/>
            <a:ext cx="4283700" cy="430500"/>
            <a:chOff x="3569725" y="2611575"/>
            <a:chExt cx="4283700" cy="430500"/>
          </a:xfrm>
        </p:grpSpPr>
        <p:sp>
          <p:nvSpPr>
            <p:cNvPr id="660" name="Google Shape;660;p39"/>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Stats</a:t>
              </a:r>
              <a:endParaRPr/>
            </a:p>
          </p:txBody>
        </p:sp>
        <p:sp>
          <p:nvSpPr>
            <p:cNvPr id="661" name="Google Shape;661;p39"/>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individual team member profile</a:t>
            </a:r>
            <a:endParaRPr/>
          </a:p>
        </p:txBody>
      </p:sp>
      <p:sp>
        <p:nvSpPr>
          <p:cNvPr id="663" name="Google Shape;663;p39"/>
          <p:cNvSpPr txBox="1"/>
          <p:nvPr/>
        </p:nvSpPr>
        <p:spPr>
          <a:xfrm>
            <a:off x="206475" y="93982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a general view of a team members profile from the dashboard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Each section opens up accordian style when clicked on</a:t>
            </a:r>
            <a:endParaRPr sz="900"/>
          </a:p>
        </p:txBody>
      </p:sp>
      <p:sp>
        <p:nvSpPr>
          <p:cNvPr id="664" name="Google Shape;664;p39"/>
          <p:cNvSpPr txBox="1"/>
          <p:nvPr/>
        </p:nvSpPr>
        <p:spPr>
          <a:xfrm>
            <a:off x="4998238" y="19790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665" name="Google Shape;665;p39"/>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Clr>
                <a:schemeClr val="dk1"/>
              </a:buClr>
              <a:buSzPts val="1100"/>
              <a:buFont typeface="Arial"/>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666" name="Google Shape;666;p39"/>
          <p:cNvSpPr txBox="1"/>
          <p:nvPr/>
        </p:nvSpPr>
        <p:spPr>
          <a:xfrm>
            <a:off x="4999425" y="2080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667" name="Google Shape;667;p39"/>
          <p:cNvSpPr txBox="1"/>
          <p:nvPr/>
        </p:nvSpPr>
        <p:spPr>
          <a:xfrm>
            <a:off x="4955438" y="23911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668" name="Google Shape;668;p39"/>
          <p:cNvSpPr txBox="1"/>
          <p:nvPr/>
        </p:nvSpPr>
        <p:spPr>
          <a:xfrm>
            <a:off x="4190025" y="10883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669" name="Google Shape;669;p39"/>
          <p:cNvSpPr txBox="1"/>
          <p:nvPr/>
        </p:nvSpPr>
        <p:spPr>
          <a:xfrm>
            <a:off x="4572000" y="11192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670" name="Google Shape;670;p39"/>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671" name="Google Shape;671;p39"/>
          <p:cNvSpPr txBox="1"/>
          <p:nvPr/>
        </p:nvSpPr>
        <p:spPr>
          <a:xfrm>
            <a:off x="7154125" y="204352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Corey@gmail.com</a:t>
            </a:r>
            <a:endParaRPr sz="700"/>
          </a:p>
        </p:txBody>
      </p:sp>
      <p:sp>
        <p:nvSpPr>
          <p:cNvPr id="672" name="Google Shape;672;p39"/>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a:t>
            </a:r>
            <a:r>
              <a:rPr lang="en"/>
              <a:t> Type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40"/>
          <p:cNvGrpSpPr/>
          <p:nvPr/>
        </p:nvGrpSpPr>
        <p:grpSpPr>
          <a:xfrm>
            <a:off x="1713625" y="491350"/>
            <a:ext cx="7574525" cy="4358175"/>
            <a:chOff x="1467775" y="642925"/>
            <a:chExt cx="7574525" cy="4358175"/>
          </a:xfrm>
        </p:grpSpPr>
        <p:pic>
          <p:nvPicPr>
            <p:cNvPr id="678" name="Google Shape;678;p40"/>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79" name="Google Shape;679;p40"/>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681" name="Google Shape;681;p40"/>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40"/>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40"/>
          <p:cNvPicPr preferRelativeResize="0"/>
          <p:nvPr/>
        </p:nvPicPr>
        <p:blipFill rotWithShape="1">
          <a:blip r:embed="rId4">
            <a:alphaModFix/>
          </a:blip>
          <a:srcRect b="30222" l="25685" r="26732" t="16903"/>
          <a:stretch/>
        </p:blipFill>
        <p:spPr>
          <a:xfrm>
            <a:off x="4113825" y="1443875"/>
            <a:ext cx="723772" cy="1072371"/>
          </a:xfrm>
          <a:prstGeom prst="rect">
            <a:avLst/>
          </a:prstGeom>
          <a:noFill/>
          <a:ln>
            <a:noFill/>
          </a:ln>
        </p:spPr>
      </p:pic>
      <p:sp>
        <p:nvSpPr>
          <p:cNvPr id="686" name="Google Shape;686;p40"/>
          <p:cNvSpPr txBox="1"/>
          <p:nvPr/>
        </p:nvSpPr>
        <p:spPr>
          <a:xfrm>
            <a:off x="4923225" y="1443875"/>
            <a:ext cx="1250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rPr lang="en"/>
              <a:t>Hall</a:t>
            </a:r>
            <a:endParaRPr/>
          </a:p>
        </p:txBody>
      </p:sp>
      <p:sp>
        <p:nvSpPr>
          <p:cNvPr id="687" name="Google Shape;687;p40"/>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688" name="Google Shape;688;p40"/>
          <p:cNvSpPr/>
          <p:nvPr/>
        </p:nvSpPr>
        <p:spPr>
          <a:xfrm>
            <a:off x="7644000" y="27368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flipH="1" rot="10800000">
            <a:off x="3881925" y="3042075"/>
            <a:ext cx="4277100" cy="10440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txBox="1"/>
          <p:nvPr/>
        </p:nvSpPr>
        <p:spPr>
          <a:xfrm>
            <a:off x="4559475" y="3407175"/>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First Name</a:t>
            </a:r>
            <a:endParaRPr sz="700"/>
          </a:p>
          <a:p>
            <a:pPr indent="0" lvl="0" marL="0" rtl="0" algn="l">
              <a:spcBef>
                <a:spcPts val="0"/>
              </a:spcBef>
              <a:spcAft>
                <a:spcPts val="0"/>
              </a:spcAft>
              <a:buNone/>
            </a:pPr>
            <a:r>
              <a:rPr lang="en" sz="700"/>
              <a:t>Last Name</a:t>
            </a:r>
            <a:endParaRPr sz="700"/>
          </a:p>
        </p:txBody>
      </p:sp>
      <p:sp>
        <p:nvSpPr>
          <p:cNvPr id="691" name="Google Shape;691;p40"/>
          <p:cNvSpPr txBox="1"/>
          <p:nvPr/>
        </p:nvSpPr>
        <p:spPr>
          <a:xfrm>
            <a:off x="7055825"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Email</a:t>
            </a:r>
            <a:endParaRPr sz="700"/>
          </a:p>
        </p:txBody>
      </p:sp>
      <p:sp>
        <p:nvSpPr>
          <p:cNvPr id="692" name="Google Shape;692;p40"/>
          <p:cNvSpPr txBox="1"/>
          <p:nvPr/>
        </p:nvSpPr>
        <p:spPr>
          <a:xfrm>
            <a:off x="5926288" y="34356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Address</a:t>
            </a:r>
            <a:endParaRPr sz="700"/>
          </a:p>
        </p:txBody>
      </p:sp>
      <p:sp>
        <p:nvSpPr>
          <p:cNvPr id="693" name="Google Shape;693;p40"/>
          <p:cNvSpPr txBox="1"/>
          <p:nvPr/>
        </p:nvSpPr>
        <p:spPr>
          <a:xfrm>
            <a:off x="5607888" y="34017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Job Type</a:t>
            </a:r>
            <a:endParaRPr sz="700"/>
          </a:p>
        </p:txBody>
      </p:sp>
      <p:sp>
        <p:nvSpPr>
          <p:cNvPr id="694" name="Google Shape;694;p40"/>
          <p:cNvSpPr txBox="1"/>
          <p:nvPr/>
        </p:nvSpPr>
        <p:spPr>
          <a:xfrm>
            <a:off x="5147613" y="3396925"/>
            <a:ext cx="385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Start/End Time</a:t>
            </a:r>
            <a:endParaRPr sz="700"/>
          </a:p>
        </p:txBody>
      </p:sp>
      <p:sp>
        <p:nvSpPr>
          <p:cNvPr id="695" name="Google Shape;695;p40"/>
          <p:cNvSpPr txBox="1"/>
          <p:nvPr/>
        </p:nvSpPr>
        <p:spPr>
          <a:xfrm>
            <a:off x="6418988" y="34356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a:t>
            </a:r>
            <a:endParaRPr sz="700"/>
          </a:p>
        </p:txBody>
      </p:sp>
      <p:sp>
        <p:nvSpPr>
          <p:cNvPr id="696" name="Google Shape;696;p40"/>
          <p:cNvSpPr txBox="1"/>
          <p:nvPr/>
        </p:nvSpPr>
        <p:spPr>
          <a:xfrm>
            <a:off x="7553400"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Team Members</a:t>
            </a:r>
            <a:endParaRPr sz="700"/>
          </a:p>
        </p:txBody>
      </p:sp>
      <p:sp>
        <p:nvSpPr>
          <p:cNvPr id="697" name="Google Shape;697;p40"/>
          <p:cNvSpPr txBox="1"/>
          <p:nvPr/>
        </p:nvSpPr>
        <p:spPr>
          <a:xfrm>
            <a:off x="4173825" y="307322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698" name="Google Shape;698;p40"/>
          <p:cNvSpPr/>
          <p:nvPr/>
        </p:nvSpPr>
        <p:spPr>
          <a:xfrm>
            <a:off x="4923225" y="3106575"/>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Date(s)</a:t>
            </a:r>
            <a:endParaRPr sz="900"/>
          </a:p>
        </p:txBody>
      </p:sp>
      <p:sp>
        <p:nvSpPr>
          <p:cNvPr id="699" name="Google Shape;699;p40"/>
          <p:cNvSpPr/>
          <p:nvPr/>
        </p:nvSpPr>
        <p:spPr>
          <a:xfrm>
            <a:off x="5720725" y="3106575"/>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a:t>
            </a:r>
            <a:r>
              <a:rPr lang="en" sz="900"/>
              <a:t>Type</a:t>
            </a:r>
            <a:endParaRPr sz="900"/>
          </a:p>
        </p:txBody>
      </p:sp>
      <p:sp>
        <p:nvSpPr>
          <p:cNvPr id="700" name="Google Shape;700;p40"/>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upcoming appointments in team member profile</a:t>
            </a:r>
            <a:endParaRPr/>
          </a:p>
        </p:txBody>
      </p:sp>
      <p:sp>
        <p:nvSpPr>
          <p:cNvPr id="701" name="Google Shape;701;p40"/>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702" name="Google Shape;702;p40"/>
          <p:cNvSpPr txBox="1"/>
          <p:nvPr/>
        </p:nvSpPr>
        <p:spPr>
          <a:xfrm>
            <a:off x="4999425" y="2080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703" name="Google Shape;703;p40"/>
          <p:cNvSpPr txBox="1"/>
          <p:nvPr/>
        </p:nvSpPr>
        <p:spPr>
          <a:xfrm>
            <a:off x="4955438" y="23911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704" name="Google Shape;704;p40"/>
          <p:cNvSpPr txBox="1"/>
          <p:nvPr/>
        </p:nvSpPr>
        <p:spPr>
          <a:xfrm>
            <a:off x="4190025" y="10883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705" name="Google Shape;705;p40"/>
          <p:cNvSpPr txBox="1"/>
          <p:nvPr/>
        </p:nvSpPr>
        <p:spPr>
          <a:xfrm>
            <a:off x="4572000" y="11192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706" name="Google Shape;706;p40"/>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707" name="Google Shape;707;p40"/>
          <p:cNvSpPr txBox="1"/>
          <p:nvPr/>
        </p:nvSpPr>
        <p:spPr>
          <a:xfrm>
            <a:off x="7154125" y="204352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Corey@gmail.com</a:t>
            </a:r>
            <a:endParaRPr sz="700"/>
          </a:p>
        </p:txBody>
      </p:sp>
      <p:sp>
        <p:nvSpPr>
          <p:cNvPr id="708" name="Google Shape;708;p40"/>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709" name="Google Shape;709;p40"/>
          <p:cNvSpPr txBox="1"/>
          <p:nvPr/>
        </p:nvSpPr>
        <p:spPr>
          <a:xfrm>
            <a:off x="4998238" y="19790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710" name="Google Shape;710;p40"/>
          <p:cNvSpPr txBox="1"/>
          <p:nvPr/>
        </p:nvSpPr>
        <p:spPr>
          <a:xfrm>
            <a:off x="248525" y="142717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happens when upcoming appointments is selected. View will show a list of upcoming jobs in row format starting with customers first &amp; last name. </a:t>
            </a:r>
            <a:r>
              <a:rPr lang="en" sz="900"/>
              <a:t>Customers</a:t>
            </a:r>
            <a:r>
              <a:rPr lang="en" sz="900"/>
              <a:t> name is clickable to take to customer profile</a:t>
            </a:r>
            <a:endParaRPr sz="900"/>
          </a:p>
        </p:txBody>
      </p:sp>
      <p:sp>
        <p:nvSpPr>
          <p:cNvPr id="711" name="Google Shape;711;p40"/>
          <p:cNvSpPr txBox="1"/>
          <p:nvPr/>
        </p:nvSpPr>
        <p:spPr>
          <a:xfrm>
            <a:off x="4097488" y="34345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grpSp>
        <p:nvGrpSpPr>
          <p:cNvPr id="716" name="Google Shape;716;p41"/>
          <p:cNvGrpSpPr/>
          <p:nvPr/>
        </p:nvGrpSpPr>
        <p:grpSpPr>
          <a:xfrm>
            <a:off x="1713625" y="491350"/>
            <a:ext cx="7574525" cy="4358175"/>
            <a:chOff x="1467775" y="642925"/>
            <a:chExt cx="7574525" cy="4358175"/>
          </a:xfrm>
        </p:grpSpPr>
        <p:pic>
          <p:nvPicPr>
            <p:cNvPr id="717" name="Google Shape;717;p41"/>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718" name="Google Shape;718;p41"/>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720" name="Google Shape;720;p41"/>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41"/>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4" name="Google Shape;724;p41"/>
          <p:cNvPicPr preferRelativeResize="0"/>
          <p:nvPr/>
        </p:nvPicPr>
        <p:blipFill rotWithShape="1">
          <a:blip r:embed="rId4">
            <a:alphaModFix/>
          </a:blip>
          <a:srcRect b="30222" l="25685" r="26732" t="16903"/>
          <a:stretch/>
        </p:blipFill>
        <p:spPr>
          <a:xfrm>
            <a:off x="4113825" y="1443875"/>
            <a:ext cx="723772" cy="1072371"/>
          </a:xfrm>
          <a:prstGeom prst="rect">
            <a:avLst/>
          </a:prstGeom>
          <a:noFill/>
          <a:ln>
            <a:noFill/>
          </a:ln>
        </p:spPr>
      </p:pic>
      <p:sp>
        <p:nvSpPr>
          <p:cNvPr id="725" name="Google Shape;725;p41"/>
          <p:cNvSpPr txBox="1"/>
          <p:nvPr/>
        </p:nvSpPr>
        <p:spPr>
          <a:xfrm>
            <a:off x="4923225" y="1443875"/>
            <a:ext cx="1250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rPr lang="en"/>
              <a:t>Hall</a:t>
            </a:r>
            <a:endParaRPr/>
          </a:p>
        </p:txBody>
      </p:sp>
      <p:sp>
        <p:nvSpPr>
          <p:cNvPr id="726" name="Google Shape;726;p41"/>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727" name="Google Shape;727;p41"/>
          <p:cNvSpPr/>
          <p:nvPr/>
        </p:nvSpPr>
        <p:spPr>
          <a:xfrm>
            <a:off x="7644000" y="27368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flipH="1" rot="10800000">
            <a:off x="3881925" y="3042075"/>
            <a:ext cx="4277100" cy="10440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txBox="1"/>
          <p:nvPr/>
        </p:nvSpPr>
        <p:spPr>
          <a:xfrm>
            <a:off x="4559475" y="3407175"/>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First Name</a:t>
            </a:r>
            <a:endParaRPr sz="700"/>
          </a:p>
          <a:p>
            <a:pPr indent="0" lvl="0" marL="0" rtl="0" algn="l">
              <a:spcBef>
                <a:spcPts val="0"/>
              </a:spcBef>
              <a:spcAft>
                <a:spcPts val="0"/>
              </a:spcAft>
              <a:buNone/>
            </a:pPr>
            <a:r>
              <a:rPr lang="en" sz="700"/>
              <a:t>Last Name</a:t>
            </a:r>
            <a:endParaRPr sz="700"/>
          </a:p>
        </p:txBody>
      </p:sp>
      <p:sp>
        <p:nvSpPr>
          <p:cNvPr id="730" name="Google Shape;730;p41"/>
          <p:cNvSpPr txBox="1"/>
          <p:nvPr/>
        </p:nvSpPr>
        <p:spPr>
          <a:xfrm>
            <a:off x="7055825"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Email</a:t>
            </a:r>
            <a:endParaRPr sz="700"/>
          </a:p>
        </p:txBody>
      </p:sp>
      <p:sp>
        <p:nvSpPr>
          <p:cNvPr id="731" name="Google Shape;731;p41"/>
          <p:cNvSpPr txBox="1"/>
          <p:nvPr/>
        </p:nvSpPr>
        <p:spPr>
          <a:xfrm>
            <a:off x="5926288" y="34356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Address</a:t>
            </a:r>
            <a:endParaRPr sz="700"/>
          </a:p>
        </p:txBody>
      </p:sp>
      <p:sp>
        <p:nvSpPr>
          <p:cNvPr id="732" name="Google Shape;732;p41"/>
          <p:cNvSpPr txBox="1"/>
          <p:nvPr/>
        </p:nvSpPr>
        <p:spPr>
          <a:xfrm>
            <a:off x="5607888" y="34017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Job Type</a:t>
            </a:r>
            <a:endParaRPr sz="700"/>
          </a:p>
        </p:txBody>
      </p:sp>
      <p:sp>
        <p:nvSpPr>
          <p:cNvPr id="733" name="Google Shape;733;p41"/>
          <p:cNvSpPr txBox="1"/>
          <p:nvPr/>
        </p:nvSpPr>
        <p:spPr>
          <a:xfrm>
            <a:off x="5147613" y="3396925"/>
            <a:ext cx="385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Start/End Time</a:t>
            </a:r>
            <a:endParaRPr sz="700"/>
          </a:p>
        </p:txBody>
      </p:sp>
      <p:sp>
        <p:nvSpPr>
          <p:cNvPr id="734" name="Google Shape;734;p41"/>
          <p:cNvSpPr txBox="1"/>
          <p:nvPr/>
        </p:nvSpPr>
        <p:spPr>
          <a:xfrm>
            <a:off x="6418988" y="34356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a:t>
            </a:r>
            <a:endParaRPr sz="700"/>
          </a:p>
        </p:txBody>
      </p:sp>
      <p:sp>
        <p:nvSpPr>
          <p:cNvPr id="735" name="Google Shape;735;p41"/>
          <p:cNvSpPr txBox="1"/>
          <p:nvPr/>
        </p:nvSpPr>
        <p:spPr>
          <a:xfrm>
            <a:off x="7553400"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Team Members</a:t>
            </a:r>
            <a:endParaRPr sz="700"/>
          </a:p>
        </p:txBody>
      </p:sp>
      <p:sp>
        <p:nvSpPr>
          <p:cNvPr id="736" name="Google Shape;736;p41"/>
          <p:cNvSpPr txBox="1"/>
          <p:nvPr/>
        </p:nvSpPr>
        <p:spPr>
          <a:xfrm>
            <a:off x="4173825" y="307322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737" name="Google Shape;737;p41"/>
          <p:cNvSpPr/>
          <p:nvPr/>
        </p:nvSpPr>
        <p:spPr>
          <a:xfrm>
            <a:off x="4923225" y="3106575"/>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Date(s)</a:t>
            </a:r>
            <a:endParaRPr sz="900"/>
          </a:p>
        </p:txBody>
      </p:sp>
      <p:sp>
        <p:nvSpPr>
          <p:cNvPr id="738" name="Google Shape;738;p41"/>
          <p:cNvSpPr/>
          <p:nvPr/>
        </p:nvSpPr>
        <p:spPr>
          <a:xfrm>
            <a:off x="5720725" y="3106575"/>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739" name="Google Shape;739;p41"/>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Filtering view by calendar in team member profile</a:t>
            </a:r>
            <a:endParaRPr/>
          </a:p>
        </p:txBody>
      </p:sp>
      <p:sp>
        <p:nvSpPr>
          <p:cNvPr id="740" name="Google Shape;740;p41"/>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741" name="Google Shape;741;p41"/>
          <p:cNvSpPr txBox="1"/>
          <p:nvPr/>
        </p:nvSpPr>
        <p:spPr>
          <a:xfrm>
            <a:off x="4999425" y="2080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742" name="Google Shape;742;p41"/>
          <p:cNvSpPr txBox="1"/>
          <p:nvPr/>
        </p:nvSpPr>
        <p:spPr>
          <a:xfrm>
            <a:off x="4955438" y="23911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743" name="Google Shape;743;p41"/>
          <p:cNvSpPr txBox="1"/>
          <p:nvPr/>
        </p:nvSpPr>
        <p:spPr>
          <a:xfrm>
            <a:off x="4190025" y="10883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744" name="Google Shape;744;p41"/>
          <p:cNvSpPr txBox="1"/>
          <p:nvPr/>
        </p:nvSpPr>
        <p:spPr>
          <a:xfrm>
            <a:off x="4572000" y="11192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745" name="Google Shape;745;p41"/>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746" name="Google Shape;746;p41"/>
          <p:cNvSpPr txBox="1"/>
          <p:nvPr/>
        </p:nvSpPr>
        <p:spPr>
          <a:xfrm>
            <a:off x="7154125" y="204352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Corey@gmail.com</a:t>
            </a:r>
            <a:endParaRPr sz="700"/>
          </a:p>
        </p:txBody>
      </p:sp>
      <p:sp>
        <p:nvSpPr>
          <p:cNvPr id="747" name="Google Shape;747;p41"/>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748" name="Google Shape;748;p41"/>
          <p:cNvSpPr txBox="1"/>
          <p:nvPr/>
        </p:nvSpPr>
        <p:spPr>
          <a:xfrm>
            <a:off x="4998238" y="19790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749" name="Google Shape;749;p41"/>
          <p:cNvSpPr txBox="1"/>
          <p:nvPr/>
        </p:nvSpPr>
        <p:spPr>
          <a:xfrm>
            <a:off x="248525" y="142717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option to filter by date looks like.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Should be calendar view, and allow multiple select of dates.</a:t>
            </a:r>
            <a:endParaRPr sz="900"/>
          </a:p>
        </p:txBody>
      </p:sp>
      <p:sp>
        <p:nvSpPr>
          <p:cNvPr id="750" name="Google Shape;750;p41"/>
          <p:cNvSpPr txBox="1"/>
          <p:nvPr/>
        </p:nvSpPr>
        <p:spPr>
          <a:xfrm>
            <a:off x="4097488" y="34345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p:txBody>
      </p:sp>
      <p:sp>
        <p:nvSpPr>
          <p:cNvPr id="751" name="Google Shape;751;p41"/>
          <p:cNvSpPr/>
          <p:nvPr/>
        </p:nvSpPr>
        <p:spPr>
          <a:xfrm>
            <a:off x="5045913" y="3202225"/>
            <a:ext cx="1250400" cy="791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Calendar</a:t>
            </a:r>
            <a:endParaRPr/>
          </a:p>
          <a:p>
            <a:pPr indent="0" lvl="0" marL="0" rtl="0" algn="l">
              <a:spcBef>
                <a:spcPts val="0"/>
              </a:spcBef>
              <a:spcAft>
                <a:spcPts val="0"/>
              </a:spcAft>
              <a:buNone/>
            </a:pPr>
            <a:r>
              <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t/>
            </a:r>
            <a:endParaRPr/>
          </a:p>
          <a:p>
            <a:pPr indent="0" lvl="0" marL="0" rtl="0" algn="ctr">
              <a:spcBef>
                <a:spcPts val="0"/>
              </a:spcBef>
              <a:spcAft>
                <a:spcPts val="0"/>
              </a:spcAft>
              <a:buNone/>
            </a:pPr>
            <a:r>
              <a:rPr lang="en"/>
              <a:t>END</a:t>
            </a:r>
            <a:endParaRPr/>
          </a:p>
          <a:p>
            <a:pPr indent="0" lvl="0" marL="0" rtl="0" algn="ctr">
              <a:spcBef>
                <a:spcPts val="0"/>
              </a:spcBef>
              <a:spcAft>
                <a:spcPts val="0"/>
              </a:spcAft>
              <a:buNone/>
            </a:pPr>
            <a:r>
              <a:rPr lang="en"/>
              <a:t>New Appointment Confirmation Email</a:t>
            </a:r>
            <a:endParaRPr/>
          </a:p>
        </p:txBody>
      </p:sp>
      <p:sp>
        <p:nvSpPr>
          <p:cNvPr id="74" name="Google Shape;74;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Mobile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42"/>
          <p:cNvGrpSpPr/>
          <p:nvPr/>
        </p:nvGrpSpPr>
        <p:grpSpPr>
          <a:xfrm>
            <a:off x="1713625" y="491350"/>
            <a:ext cx="7574525" cy="4358175"/>
            <a:chOff x="1467775" y="642925"/>
            <a:chExt cx="7574525" cy="4358175"/>
          </a:xfrm>
        </p:grpSpPr>
        <p:pic>
          <p:nvPicPr>
            <p:cNvPr id="757" name="Google Shape;757;p42"/>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758" name="Google Shape;758;p42"/>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760" name="Google Shape;760;p42"/>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2"/>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2"/>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42"/>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42"/>
          <p:cNvPicPr preferRelativeResize="0"/>
          <p:nvPr/>
        </p:nvPicPr>
        <p:blipFill rotWithShape="1">
          <a:blip r:embed="rId4">
            <a:alphaModFix/>
          </a:blip>
          <a:srcRect b="30222" l="25685" r="26732" t="16903"/>
          <a:stretch/>
        </p:blipFill>
        <p:spPr>
          <a:xfrm>
            <a:off x="4113825" y="1443875"/>
            <a:ext cx="723772" cy="1072371"/>
          </a:xfrm>
          <a:prstGeom prst="rect">
            <a:avLst/>
          </a:prstGeom>
          <a:noFill/>
          <a:ln>
            <a:noFill/>
          </a:ln>
        </p:spPr>
      </p:pic>
      <p:sp>
        <p:nvSpPr>
          <p:cNvPr id="765" name="Google Shape;765;p42"/>
          <p:cNvSpPr txBox="1"/>
          <p:nvPr/>
        </p:nvSpPr>
        <p:spPr>
          <a:xfrm>
            <a:off x="4923225" y="1443875"/>
            <a:ext cx="1250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rPr lang="en"/>
              <a:t>Hall</a:t>
            </a:r>
            <a:endParaRPr/>
          </a:p>
        </p:txBody>
      </p:sp>
      <p:sp>
        <p:nvSpPr>
          <p:cNvPr id="766" name="Google Shape;766;p42"/>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767" name="Google Shape;767;p42"/>
          <p:cNvSpPr/>
          <p:nvPr/>
        </p:nvSpPr>
        <p:spPr>
          <a:xfrm>
            <a:off x="7644000" y="27368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flipH="1" rot="10800000">
            <a:off x="3881925" y="3042075"/>
            <a:ext cx="4277100" cy="10440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txBox="1"/>
          <p:nvPr/>
        </p:nvSpPr>
        <p:spPr>
          <a:xfrm>
            <a:off x="4559475" y="3407175"/>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First Name</a:t>
            </a:r>
            <a:endParaRPr sz="700"/>
          </a:p>
          <a:p>
            <a:pPr indent="0" lvl="0" marL="0" rtl="0" algn="l">
              <a:spcBef>
                <a:spcPts val="0"/>
              </a:spcBef>
              <a:spcAft>
                <a:spcPts val="0"/>
              </a:spcAft>
              <a:buNone/>
            </a:pPr>
            <a:r>
              <a:rPr lang="en" sz="700"/>
              <a:t>Last Name</a:t>
            </a:r>
            <a:endParaRPr sz="700"/>
          </a:p>
        </p:txBody>
      </p:sp>
      <p:sp>
        <p:nvSpPr>
          <p:cNvPr id="770" name="Google Shape;770;p42"/>
          <p:cNvSpPr txBox="1"/>
          <p:nvPr/>
        </p:nvSpPr>
        <p:spPr>
          <a:xfrm>
            <a:off x="7055825"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Email</a:t>
            </a:r>
            <a:endParaRPr sz="700"/>
          </a:p>
        </p:txBody>
      </p:sp>
      <p:sp>
        <p:nvSpPr>
          <p:cNvPr id="771" name="Google Shape;771;p42"/>
          <p:cNvSpPr txBox="1"/>
          <p:nvPr/>
        </p:nvSpPr>
        <p:spPr>
          <a:xfrm>
            <a:off x="5926288" y="34356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Address</a:t>
            </a:r>
            <a:endParaRPr sz="700"/>
          </a:p>
        </p:txBody>
      </p:sp>
      <p:sp>
        <p:nvSpPr>
          <p:cNvPr id="772" name="Google Shape;772;p42"/>
          <p:cNvSpPr txBox="1"/>
          <p:nvPr/>
        </p:nvSpPr>
        <p:spPr>
          <a:xfrm>
            <a:off x="5607888" y="34017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Job Type</a:t>
            </a:r>
            <a:endParaRPr sz="700"/>
          </a:p>
        </p:txBody>
      </p:sp>
      <p:sp>
        <p:nvSpPr>
          <p:cNvPr id="773" name="Google Shape;773;p42"/>
          <p:cNvSpPr txBox="1"/>
          <p:nvPr/>
        </p:nvSpPr>
        <p:spPr>
          <a:xfrm>
            <a:off x="5147613" y="3396925"/>
            <a:ext cx="385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Start/End Time</a:t>
            </a:r>
            <a:endParaRPr sz="700"/>
          </a:p>
        </p:txBody>
      </p:sp>
      <p:sp>
        <p:nvSpPr>
          <p:cNvPr id="774" name="Google Shape;774;p42"/>
          <p:cNvSpPr txBox="1"/>
          <p:nvPr/>
        </p:nvSpPr>
        <p:spPr>
          <a:xfrm>
            <a:off x="6418988" y="34356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Customer #</a:t>
            </a:r>
            <a:endParaRPr sz="700"/>
          </a:p>
        </p:txBody>
      </p:sp>
      <p:sp>
        <p:nvSpPr>
          <p:cNvPr id="775" name="Google Shape;775;p42"/>
          <p:cNvSpPr txBox="1"/>
          <p:nvPr/>
        </p:nvSpPr>
        <p:spPr>
          <a:xfrm>
            <a:off x="7553400" y="34017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Team Members</a:t>
            </a:r>
            <a:endParaRPr sz="700"/>
          </a:p>
        </p:txBody>
      </p:sp>
      <p:sp>
        <p:nvSpPr>
          <p:cNvPr id="776" name="Google Shape;776;p42"/>
          <p:cNvSpPr txBox="1"/>
          <p:nvPr/>
        </p:nvSpPr>
        <p:spPr>
          <a:xfrm>
            <a:off x="4173825" y="307322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777" name="Google Shape;777;p42"/>
          <p:cNvSpPr/>
          <p:nvPr/>
        </p:nvSpPr>
        <p:spPr>
          <a:xfrm>
            <a:off x="4923225" y="3106575"/>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Date(s)</a:t>
            </a:r>
            <a:endParaRPr sz="900"/>
          </a:p>
        </p:txBody>
      </p:sp>
      <p:sp>
        <p:nvSpPr>
          <p:cNvPr id="778" name="Google Shape;778;p42"/>
          <p:cNvSpPr/>
          <p:nvPr/>
        </p:nvSpPr>
        <p:spPr>
          <a:xfrm>
            <a:off x="5720725" y="3106575"/>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Job Type</a:t>
            </a:r>
            <a:endParaRPr sz="900"/>
          </a:p>
        </p:txBody>
      </p:sp>
      <p:sp>
        <p:nvSpPr>
          <p:cNvPr id="779" name="Google Shape;779;p42"/>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Filtering view by calendar in team member profile</a:t>
            </a:r>
            <a:endParaRPr/>
          </a:p>
        </p:txBody>
      </p:sp>
      <p:sp>
        <p:nvSpPr>
          <p:cNvPr id="780" name="Google Shape;780;p42"/>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781" name="Google Shape;781;p42"/>
          <p:cNvSpPr txBox="1"/>
          <p:nvPr/>
        </p:nvSpPr>
        <p:spPr>
          <a:xfrm>
            <a:off x="4999425" y="208052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782" name="Google Shape;782;p42"/>
          <p:cNvSpPr txBox="1"/>
          <p:nvPr/>
        </p:nvSpPr>
        <p:spPr>
          <a:xfrm>
            <a:off x="4955438" y="23911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783" name="Google Shape;783;p42"/>
          <p:cNvSpPr txBox="1"/>
          <p:nvPr/>
        </p:nvSpPr>
        <p:spPr>
          <a:xfrm>
            <a:off x="4190025" y="10883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784" name="Google Shape;784;p42"/>
          <p:cNvSpPr txBox="1"/>
          <p:nvPr/>
        </p:nvSpPr>
        <p:spPr>
          <a:xfrm>
            <a:off x="4572000" y="111927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785" name="Google Shape;785;p42"/>
          <p:cNvSpPr txBox="1"/>
          <p:nvPr/>
        </p:nvSpPr>
        <p:spPr>
          <a:xfrm>
            <a:off x="7154125" y="1265100"/>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786" name="Google Shape;786;p42"/>
          <p:cNvSpPr txBox="1"/>
          <p:nvPr/>
        </p:nvSpPr>
        <p:spPr>
          <a:xfrm>
            <a:off x="7154125" y="204352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Corey@gmail.com</a:t>
            </a:r>
            <a:endParaRPr sz="700"/>
          </a:p>
        </p:txBody>
      </p:sp>
      <p:sp>
        <p:nvSpPr>
          <p:cNvPr id="787" name="Google Shape;787;p42"/>
          <p:cNvSpPr txBox="1"/>
          <p:nvPr/>
        </p:nvSpPr>
        <p:spPr>
          <a:xfrm>
            <a:off x="5751275" y="1433300"/>
            <a:ext cx="1332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788" name="Google Shape;788;p42"/>
          <p:cNvSpPr txBox="1"/>
          <p:nvPr/>
        </p:nvSpPr>
        <p:spPr>
          <a:xfrm>
            <a:off x="4998238" y="1979025"/>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789" name="Google Shape;789;p42"/>
          <p:cNvSpPr txBox="1"/>
          <p:nvPr/>
        </p:nvSpPr>
        <p:spPr>
          <a:xfrm>
            <a:off x="248525" y="1427176"/>
            <a:ext cx="18471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option to filter by job type  looks like.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Should be list view, and allow multiple selection of job types.</a:t>
            </a:r>
            <a:endParaRPr sz="900"/>
          </a:p>
        </p:txBody>
      </p:sp>
      <p:sp>
        <p:nvSpPr>
          <p:cNvPr id="790" name="Google Shape;790;p42"/>
          <p:cNvSpPr txBox="1"/>
          <p:nvPr/>
        </p:nvSpPr>
        <p:spPr>
          <a:xfrm>
            <a:off x="4097488" y="3434525"/>
            <a:ext cx="512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p:txBody>
      </p:sp>
      <p:sp>
        <p:nvSpPr>
          <p:cNvPr id="791" name="Google Shape;791;p42"/>
          <p:cNvSpPr/>
          <p:nvPr/>
        </p:nvSpPr>
        <p:spPr>
          <a:xfrm>
            <a:off x="5987800" y="3202225"/>
            <a:ext cx="1250400" cy="791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Job Type</a:t>
            </a:r>
            <a:endParaRPr/>
          </a:p>
          <a:p>
            <a:pPr indent="0" lvl="0" marL="0" rtl="0" algn="l">
              <a:spcBef>
                <a:spcPts val="0"/>
              </a:spcBef>
              <a:spcAft>
                <a:spcPts val="0"/>
              </a:spcAft>
              <a:buNone/>
            </a:pPr>
            <a:r>
              <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New </a:t>
            </a:r>
            <a:r>
              <a:rPr lang="en"/>
              <a:t>Appointment Added to Team Member Profile</a:t>
            </a:r>
            <a:endParaRPr/>
          </a:p>
        </p:txBody>
      </p:sp>
      <p:sp>
        <p:nvSpPr>
          <p:cNvPr id="797" name="Google Shape;797;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01" name="Shape 801"/>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Clr>
                <a:schemeClr val="dk1"/>
              </a:buClr>
              <a:buSzPts val="1100"/>
              <a:buFont typeface="Arial"/>
              <a:buNone/>
            </a:pPr>
            <a:r>
              <a:rPr lang="en"/>
              <a:t>Initial Customer Login (Existing Customer)</a:t>
            </a:r>
            <a:endParaRPr/>
          </a:p>
        </p:txBody>
      </p:sp>
      <p:sp>
        <p:nvSpPr>
          <p:cNvPr id="807" name="Google Shape;807;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a:p>
            <a:pPr indent="0" lvl="0" marL="0" rtl="0" algn="ctr">
              <a:spcBef>
                <a:spcPts val="0"/>
              </a:spcBef>
              <a:spcAft>
                <a:spcPts val="0"/>
              </a:spcAft>
              <a:buNone/>
            </a:pPr>
            <a:r>
              <a:rPr lang="en" sz="1200"/>
              <a:t>After customer books new appointment, account should automatically be generated for them in the mobile app</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4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13" name="Google Shape;813;p46"/>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814" name="Google Shape;814;p46"/>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sp>
        <p:nvSpPr>
          <p:cNvPr id="815" name="Google Shape;815;p46"/>
          <p:cNvSpPr/>
          <p:nvPr/>
        </p:nvSpPr>
        <p:spPr>
          <a:xfrm>
            <a:off x="3596550" y="4405850"/>
            <a:ext cx="1950900" cy="238800"/>
          </a:xfrm>
          <a:prstGeom prst="roundRect">
            <a:avLst>
              <a:gd fmla="val 4674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txBox="1"/>
          <p:nvPr/>
        </p:nvSpPr>
        <p:spPr>
          <a:xfrm>
            <a:off x="3523800" y="4628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pic>
        <p:nvPicPr>
          <p:cNvPr id="817" name="Google Shape;817;p46"/>
          <p:cNvPicPr preferRelativeResize="0"/>
          <p:nvPr/>
        </p:nvPicPr>
        <p:blipFill>
          <a:blip r:embed="rId4">
            <a:alphaModFix/>
          </a:blip>
          <a:stretch>
            <a:fillRect/>
          </a:stretch>
        </p:blipFill>
        <p:spPr>
          <a:xfrm>
            <a:off x="4112322" y="4181388"/>
            <a:ext cx="1323500" cy="186125"/>
          </a:xfrm>
          <a:prstGeom prst="rect">
            <a:avLst/>
          </a:prstGeom>
          <a:noFill/>
          <a:ln>
            <a:noFill/>
          </a:ln>
        </p:spPr>
      </p:pic>
      <p:sp>
        <p:nvSpPr>
          <p:cNvPr id="818" name="Google Shape;818;p46"/>
          <p:cNvSpPr txBox="1"/>
          <p:nvPr/>
        </p:nvSpPr>
        <p:spPr>
          <a:xfrm>
            <a:off x="3596550" y="1988739"/>
            <a:ext cx="1950900" cy="22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Hi [Name]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The Home Team looks forward to working with you! We’ll be meeting you at [location 1] with [crew size] team members on [date] at [time].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In the meantime, please </a:t>
            </a:r>
            <a:r>
              <a:rPr lang="en" sz="800" u="sng"/>
              <a:t>click here</a:t>
            </a:r>
            <a:r>
              <a:rPr lang="en" sz="800"/>
              <a:t> to watch a brief video. This will inform you of what you can anticipate now that you are apart of The Home Team.</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To manage your appointment, download The Home Team App. Use your email and phone number to sign in.</a:t>
            </a:r>
            <a:endParaRPr sz="800"/>
          </a:p>
        </p:txBody>
      </p:sp>
      <p:pic>
        <p:nvPicPr>
          <p:cNvPr id="819" name="Google Shape;819;p46"/>
          <p:cNvPicPr preferRelativeResize="0"/>
          <p:nvPr/>
        </p:nvPicPr>
        <p:blipFill>
          <a:blip r:embed="rId5">
            <a:alphaModFix/>
          </a:blip>
          <a:stretch>
            <a:fillRect/>
          </a:stretch>
        </p:blipFill>
        <p:spPr>
          <a:xfrm>
            <a:off x="3822100" y="4102450"/>
            <a:ext cx="265075" cy="265075"/>
          </a:xfrm>
          <a:prstGeom prst="rect">
            <a:avLst/>
          </a:prstGeom>
          <a:noFill/>
          <a:ln>
            <a:noFill/>
          </a:ln>
        </p:spPr>
      </p:pic>
      <p:pic>
        <p:nvPicPr>
          <p:cNvPr id="820" name="Google Shape;820;p46"/>
          <p:cNvPicPr preferRelativeResize="0"/>
          <p:nvPr/>
        </p:nvPicPr>
        <p:blipFill>
          <a:blip r:embed="rId6">
            <a:alphaModFix/>
          </a:blip>
          <a:stretch>
            <a:fillRect/>
          </a:stretch>
        </p:blipFill>
        <p:spPr>
          <a:xfrm>
            <a:off x="3567450" y="775925"/>
            <a:ext cx="1980000" cy="12347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4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26" name="Google Shape;826;p47"/>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827" name="Google Shape;827;p47"/>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login page for all users who download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User must first identify as customer or team member which will determine the type of information they see.</a:t>
            </a:r>
            <a:endParaRPr sz="900"/>
          </a:p>
        </p:txBody>
      </p:sp>
      <p:sp>
        <p:nvSpPr>
          <p:cNvPr id="828" name="Google Shape;828;p47"/>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829" name="Google Shape;829;p47"/>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830" name="Google Shape;830;p47"/>
          <p:cNvSpPr/>
          <p:nvPr/>
        </p:nvSpPr>
        <p:spPr>
          <a:xfrm>
            <a:off x="3929100" y="327247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831" name="Google Shape;831;p47"/>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4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37" name="Google Shape;837;p48"/>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to the app</a:t>
            </a:r>
            <a:endParaRPr/>
          </a:p>
        </p:txBody>
      </p:sp>
      <p:sp>
        <p:nvSpPr>
          <p:cNvPr id="838" name="Google Shape;838;p48"/>
          <p:cNvSpPr txBox="1"/>
          <p:nvPr/>
        </p:nvSpPr>
        <p:spPr>
          <a:xfrm>
            <a:off x="280750" y="996200"/>
            <a:ext cx="1715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the login page for all users who download the app. Users coming from the confirmation email should have an account automatically created once their appointment is scheduled.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Initial Username and Password will be customers email and phone number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Sign-in button should not be clickable until username AND password have been entered.</a:t>
            </a:r>
            <a:endParaRPr sz="900"/>
          </a:p>
        </p:txBody>
      </p:sp>
      <p:sp>
        <p:nvSpPr>
          <p:cNvPr id="839" name="Google Shape;839;p48"/>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840" name="Google Shape;840;p48"/>
          <p:cNvSpPr txBox="1"/>
          <p:nvPr/>
        </p:nvSpPr>
        <p:spPr>
          <a:xfrm>
            <a:off x="3523800" y="2277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Booked online? Use your email and password for first time sign-ins</a:t>
            </a:r>
            <a:endParaRPr sz="900"/>
          </a:p>
        </p:txBody>
      </p:sp>
      <p:sp>
        <p:nvSpPr>
          <p:cNvPr id="841" name="Google Shape;841;p48"/>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842" name="Google Shape;842;p48"/>
          <p:cNvSpPr/>
          <p:nvPr/>
        </p:nvSpPr>
        <p:spPr>
          <a:xfrm>
            <a:off x="3929100" y="319752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843" name="Google Shape;843;p48"/>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844" name="Google Shape;844;p48"/>
          <p:cNvSpPr/>
          <p:nvPr/>
        </p:nvSpPr>
        <p:spPr>
          <a:xfrm>
            <a:off x="3673800" y="390077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In</a:t>
            </a:r>
            <a:endParaRPr>
              <a:solidFill>
                <a:schemeClr val="lt1"/>
              </a:solidFill>
            </a:endParaRPr>
          </a:p>
        </p:txBody>
      </p:sp>
      <p:sp>
        <p:nvSpPr>
          <p:cNvPr id="845" name="Google Shape;845;p48"/>
          <p:cNvSpPr txBox="1"/>
          <p:nvPr/>
        </p:nvSpPr>
        <p:spPr>
          <a:xfrm>
            <a:off x="3616350" y="43799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chemeClr val="dk1"/>
                </a:solidFill>
              </a:rPr>
              <a:t>First time user? </a:t>
            </a:r>
            <a:r>
              <a:rPr lang="en" sz="600" u="sng">
                <a:solidFill>
                  <a:schemeClr val="dk1"/>
                </a:solidFill>
              </a:rPr>
              <a:t>Click here to create an accoun</a:t>
            </a:r>
            <a:endParaRPr/>
          </a:p>
        </p:txBody>
      </p:sp>
      <p:sp>
        <p:nvSpPr>
          <p:cNvPr id="846" name="Google Shape;846;p48"/>
          <p:cNvSpPr txBox="1"/>
          <p:nvPr/>
        </p:nvSpPr>
        <p:spPr>
          <a:xfrm>
            <a:off x="4414400" y="3390350"/>
            <a:ext cx="8541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t>Forgot Password?</a:t>
            </a:r>
            <a:endParaRPr sz="600" u="sng"/>
          </a:p>
        </p:txBody>
      </p:sp>
      <p:pic>
        <p:nvPicPr>
          <p:cNvPr id="847" name="Google Shape;847;p48"/>
          <p:cNvPicPr preferRelativeResize="0"/>
          <p:nvPr/>
        </p:nvPicPr>
        <p:blipFill rotWithShape="1">
          <a:blip r:embed="rId4">
            <a:alphaModFix/>
          </a:blip>
          <a:srcRect b="11018" l="22930" r="22974" t="52007"/>
          <a:stretch/>
        </p:blipFill>
        <p:spPr>
          <a:xfrm>
            <a:off x="2012188" y="2998038"/>
            <a:ext cx="1250400" cy="1519411"/>
          </a:xfrm>
          <a:prstGeom prst="rect">
            <a:avLst/>
          </a:prstGeom>
          <a:noFill/>
          <a:ln>
            <a:noFill/>
          </a:ln>
        </p:spPr>
      </p:pic>
      <p:pic>
        <p:nvPicPr>
          <p:cNvPr id="848" name="Google Shape;848;p48"/>
          <p:cNvPicPr preferRelativeResize="0"/>
          <p:nvPr/>
        </p:nvPicPr>
        <p:blipFill rotWithShape="1">
          <a:blip r:embed="rId5">
            <a:alphaModFix/>
          </a:blip>
          <a:srcRect b="33492" l="42241" r="39609" t="50283"/>
          <a:stretch/>
        </p:blipFill>
        <p:spPr>
          <a:xfrm>
            <a:off x="1996450" y="2367350"/>
            <a:ext cx="927149" cy="20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4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54" name="Google Shape;854;p49"/>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Confirmation page #1</a:t>
            </a:r>
            <a:endParaRPr/>
          </a:p>
        </p:txBody>
      </p:sp>
      <p:sp>
        <p:nvSpPr>
          <p:cNvPr id="855" name="Google Shape;855;p49"/>
          <p:cNvSpPr txBox="1"/>
          <p:nvPr/>
        </p:nvSpPr>
        <p:spPr>
          <a:xfrm>
            <a:off x="248525" y="644950"/>
            <a:ext cx="1650600" cy="18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will be the first screen upon logging in. User will confirm contact details which were submitted during checkout.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Information should auto-populate as submitted by appointment details. Create a small edit button to the side so customer can update information as needed.</a:t>
            </a:r>
            <a:endParaRPr sz="900"/>
          </a:p>
        </p:txBody>
      </p:sp>
      <p:sp>
        <p:nvSpPr>
          <p:cNvPr id="856" name="Google Shape;856;p49"/>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857" name="Google Shape;857;p49"/>
          <p:cNvSpPr/>
          <p:nvPr/>
        </p:nvSpPr>
        <p:spPr>
          <a:xfrm>
            <a:off x="3746700" y="553325"/>
            <a:ext cx="1650600" cy="1100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Welcome to The Home Team App. Here you can manage your appointments, schedule new appointments and update your profile! Please </a:t>
            </a:r>
            <a:r>
              <a:rPr lang="en" sz="900"/>
              <a:t>confirm</a:t>
            </a:r>
            <a:r>
              <a:rPr lang="en" sz="900"/>
              <a:t> your information below:</a:t>
            </a:r>
            <a:endParaRPr sz="900"/>
          </a:p>
        </p:txBody>
      </p:sp>
      <p:sp>
        <p:nvSpPr>
          <p:cNvPr id="858" name="Google Shape;858;p49"/>
          <p:cNvSpPr/>
          <p:nvPr/>
        </p:nvSpPr>
        <p:spPr>
          <a:xfrm>
            <a:off x="3673800" y="22505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First Name</a:t>
            </a:r>
            <a:endParaRPr>
              <a:solidFill>
                <a:schemeClr val="lt1"/>
              </a:solidFill>
            </a:endParaRPr>
          </a:p>
        </p:txBody>
      </p:sp>
      <p:sp>
        <p:nvSpPr>
          <p:cNvPr id="859" name="Google Shape;859;p49"/>
          <p:cNvSpPr/>
          <p:nvPr/>
        </p:nvSpPr>
        <p:spPr>
          <a:xfrm>
            <a:off x="3673800" y="26343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Last Name</a:t>
            </a:r>
            <a:endParaRPr>
              <a:solidFill>
                <a:schemeClr val="lt1"/>
              </a:solidFill>
            </a:endParaRPr>
          </a:p>
        </p:txBody>
      </p:sp>
      <p:sp>
        <p:nvSpPr>
          <p:cNvPr id="860" name="Google Shape;860;p49"/>
          <p:cNvSpPr/>
          <p:nvPr/>
        </p:nvSpPr>
        <p:spPr>
          <a:xfrm>
            <a:off x="3673800" y="30181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Phone #</a:t>
            </a:r>
            <a:endParaRPr>
              <a:solidFill>
                <a:schemeClr val="lt1"/>
              </a:solidFill>
            </a:endParaRPr>
          </a:p>
        </p:txBody>
      </p:sp>
      <p:sp>
        <p:nvSpPr>
          <p:cNvPr id="861" name="Google Shape;861;p49"/>
          <p:cNvSpPr/>
          <p:nvPr/>
        </p:nvSpPr>
        <p:spPr>
          <a:xfrm>
            <a:off x="3673800" y="3403662"/>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Email</a:t>
            </a:r>
            <a:endParaRPr>
              <a:solidFill>
                <a:schemeClr val="lt1"/>
              </a:solidFill>
            </a:endParaRPr>
          </a:p>
        </p:txBody>
      </p:sp>
      <p:sp>
        <p:nvSpPr>
          <p:cNvPr id="862" name="Google Shape;862;p49"/>
          <p:cNvSpPr txBox="1"/>
          <p:nvPr/>
        </p:nvSpPr>
        <p:spPr>
          <a:xfrm>
            <a:off x="5067625" y="2250525"/>
            <a:ext cx="38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863" name="Google Shape;863;p49"/>
          <p:cNvSpPr txBox="1"/>
          <p:nvPr/>
        </p:nvSpPr>
        <p:spPr>
          <a:xfrm>
            <a:off x="5089800" y="2657575"/>
            <a:ext cx="38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864" name="Google Shape;864;p49"/>
          <p:cNvSpPr txBox="1"/>
          <p:nvPr/>
        </p:nvSpPr>
        <p:spPr>
          <a:xfrm>
            <a:off x="5089800" y="3030613"/>
            <a:ext cx="38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865" name="Google Shape;865;p49"/>
          <p:cNvSpPr txBox="1"/>
          <p:nvPr/>
        </p:nvSpPr>
        <p:spPr>
          <a:xfrm>
            <a:off x="5067625" y="3426913"/>
            <a:ext cx="38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edit</a:t>
            </a:r>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5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71" name="Google Shape;871;p50"/>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Confirmation page #2</a:t>
            </a:r>
            <a:endParaRPr/>
          </a:p>
        </p:txBody>
      </p:sp>
      <p:sp>
        <p:nvSpPr>
          <p:cNvPr id="872" name="Google Shape;872;p50"/>
          <p:cNvSpPr txBox="1"/>
          <p:nvPr/>
        </p:nvSpPr>
        <p:spPr>
          <a:xfrm>
            <a:off x="248525" y="644950"/>
            <a:ext cx="1650600" cy="27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will allow user to update username and password. Username should </a:t>
            </a:r>
            <a:r>
              <a:rPr lang="en" sz="900"/>
              <a:t>auto populate</a:t>
            </a:r>
            <a:r>
              <a:rPr lang="en" sz="900"/>
              <a:t> with email and contain an edit button next to field.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Changing of password is a must. Password must contain a capital letter and number and be </a:t>
            </a:r>
            <a:r>
              <a:rPr lang="en" sz="900"/>
              <a:t>at least</a:t>
            </a:r>
            <a:r>
              <a:rPr lang="en" sz="900"/>
              <a:t> 6 characters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Once password is confirmed, activate swipe function at the bottom. Customer must swipe from left to right, agreeing with terms of service.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873" name="Google Shape;873;p50"/>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Swipe</a:t>
            </a:r>
            <a:endParaRPr/>
          </a:p>
        </p:txBody>
      </p:sp>
      <p:sp>
        <p:nvSpPr>
          <p:cNvPr id="874" name="Google Shape;874;p50"/>
          <p:cNvSpPr/>
          <p:nvPr/>
        </p:nvSpPr>
        <p:spPr>
          <a:xfrm>
            <a:off x="3746700" y="553325"/>
            <a:ext cx="1650600" cy="1100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Please update your username and password</a:t>
            </a:r>
            <a:endParaRPr sz="900"/>
          </a:p>
        </p:txBody>
      </p:sp>
      <p:sp>
        <p:nvSpPr>
          <p:cNvPr id="875" name="Google Shape;875;p50"/>
          <p:cNvSpPr/>
          <p:nvPr/>
        </p:nvSpPr>
        <p:spPr>
          <a:xfrm>
            <a:off x="3673800" y="22505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Username</a:t>
            </a:r>
            <a:endParaRPr sz="1200">
              <a:solidFill>
                <a:schemeClr val="lt1"/>
              </a:solidFill>
            </a:endParaRPr>
          </a:p>
        </p:txBody>
      </p:sp>
      <p:sp>
        <p:nvSpPr>
          <p:cNvPr id="876" name="Google Shape;876;p50"/>
          <p:cNvSpPr/>
          <p:nvPr/>
        </p:nvSpPr>
        <p:spPr>
          <a:xfrm>
            <a:off x="3673800" y="26343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Password</a:t>
            </a:r>
            <a:endParaRPr sz="1200">
              <a:solidFill>
                <a:schemeClr val="lt1"/>
              </a:solidFill>
            </a:endParaRPr>
          </a:p>
        </p:txBody>
      </p:sp>
      <p:sp>
        <p:nvSpPr>
          <p:cNvPr id="877" name="Google Shape;877;p50"/>
          <p:cNvSpPr/>
          <p:nvPr/>
        </p:nvSpPr>
        <p:spPr>
          <a:xfrm>
            <a:off x="3673800" y="301812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Confirm Password</a:t>
            </a:r>
            <a:endParaRPr sz="1200">
              <a:solidFill>
                <a:schemeClr val="lt1"/>
              </a:solidFill>
            </a:endParaRPr>
          </a:p>
        </p:txBody>
      </p:sp>
      <p:sp>
        <p:nvSpPr>
          <p:cNvPr id="878" name="Google Shape;878;p50"/>
          <p:cNvSpPr txBox="1"/>
          <p:nvPr/>
        </p:nvSpPr>
        <p:spPr>
          <a:xfrm>
            <a:off x="5067625" y="2250525"/>
            <a:ext cx="38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edit</a:t>
            </a:r>
            <a:endParaRPr sz="900"/>
          </a:p>
        </p:txBody>
      </p:sp>
      <p:sp>
        <p:nvSpPr>
          <p:cNvPr id="879" name="Google Shape;879;p50"/>
          <p:cNvSpPr txBox="1"/>
          <p:nvPr/>
        </p:nvSpPr>
        <p:spPr>
          <a:xfrm>
            <a:off x="3616350" y="389902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dk1"/>
                </a:solidFill>
              </a:rPr>
              <a:t>By Swiping below you agree to </a:t>
            </a:r>
            <a:r>
              <a:rPr lang="en" sz="600" u="sng">
                <a:solidFill>
                  <a:schemeClr val="dk1"/>
                </a:solidFill>
              </a:rPr>
              <a:t>Terms of Service</a:t>
            </a:r>
            <a:endParaRPr u="sng"/>
          </a:p>
        </p:txBody>
      </p:sp>
      <p:sp>
        <p:nvSpPr>
          <p:cNvPr id="880" name="Google Shape;880;p50"/>
          <p:cNvSpPr/>
          <p:nvPr/>
        </p:nvSpPr>
        <p:spPr>
          <a:xfrm>
            <a:off x="4987225" y="4373500"/>
            <a:ext cx="460800" cy="1821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5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86" name="Google Shape;886;p51"/>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grpSp>
        <p:nvGrpSpPr>
          <p:cNvPr id="887" name="Google Shape;887;p51"/>
          <p:cNvGrpSpPr/>
          <p:nvPr/>
        </p:nvGrpSpPr>
        <p:grpSpPr>
          <a:xfrm>
            <a:off x="3596550" y="4284550"/>
            <a:ext cx="1950900" cy="360000"/>
            <a:chOff x="3596550" y="4284550"/>
            <a:chExt cx="1950900" cy="360000"/>
          </a:xfrm>
        </p:grpSpPr>
        <p:sp>
          <p:nvSpPr>
            <p:cNvPr id="888" name="Google Shape;888;p5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 name="Google Shape;889;p5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890" name="Google Shape;890;p5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891" name="Google Shape;891;p5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892" name="Google Shape;892;p5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893" name="Google Shape;893;p51"/>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894" name="Google Shape;894;p51"/>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895" name="Google Shape;895;p51"/>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899" name="Google Shape;899;p51"/>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900" name="Google Shape;900;p51"/>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Discounts you can get with points</a:t>
            </a:r>
            <a:endParaRPr sz="600" u="sng"/>
          </a:p>
        </p:txBody>
      </p:sp>
      <p:sp>
        <p:nvSpPr>
          <p:cNvPr id="901" name="Google Shape;901;p51"/>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36240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046850" y="1294913"/>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home screen! Your upcoming appointment can be found here. Click to see details!</a:t>
            </a:r>
            <a:endParaRPr sz="900"/>
          </a:p>
        </p:txBody>
      </p:sp>
      <p:sp>
        <p:nvSpPr>
          <p:cNvPr id="904" name="Google Shape;904;p51"/>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905" name="Google Shape;905;p51"/>
          <p:cNvSpPr txBox="1"/>
          <p:nvPr/>
        </p:nvSpPr>
        <p:spPr>
          <a:xfrm>
            <a:off x="214900" y="80587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first screen a user with an existing appointment will see after completing initial sign-up. </a:t>
            </a:r>
            <a:endParaRPr sz="900"/>
          </a:p>
        </p:txBody>
      </p:sp>
      <p:grpSp>
        <p:nvGrpSpPr>
          <p:cNvPr id="906" name="Google Shape;906;p51"/>
          <p:cNvGrpSpPr/>
          <p:nvPr/>
        </p:nvGrpSpPr>
        <p:grpSpPr>
          <a:xfrm>
            <a:off x="3874963" y="4359388"/>
            <a:ext cx="1489175" cy="210300"/>
            <a:chOff x="3925975" y="4359388"/>
            <a:chExt cx="1489175" cy="210300"/>
          </a:xfrm>
        </p:grpSpPr>
        <p:grpSp>
          <p:nvGrpSpPr>
            <p:cNvPr id="907" name="Google Shape;907;p51"/>
            <p:cNvGrpSpPr/>
            <p:nvPr/>
          </p:nvGrpSpPr>
          <p:grpSpPr>
            <a:xfrm>
              <a:off x="3925975" y="4359388"/>
              <a:ext cx="1223300" cy="210300"/>
              <a:chOff x="4106900" y="4359388"/>
              <a:chExt cx="1223300" cy="210300"/>
            </a:xfrm>
          </p:grpSpPr>
          <p:sp>
            <p:nvSpPr>
              <p:cNvPr id="908" name="Google Shape;908;p51"/>
              <p:cNvSpPr/>
              <p:nvPr/>
            </p:nvSpPr>
            <p:spPr>
              <a:xfrm>
                <a:off x="4106900" y="4359388"/>
                <a:ext cx="210300" cy="21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51"/>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5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8" name="Shape 78"/>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5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20" name="Google Shape;920;p52"/>
          <p:cNvSpPr txBox="1"/>
          <p:nvPr/>
        </p:nvSpPr>
        <p:spPr>
          <a:xfrm>
            <a:off x="248525" y="142700"/>
            <a:ext cx="12504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921" name="Google Shape;921;p52"/>
          <p:cNvSpPr txBox="1"/>
          <p:nvPr/>
        </p:nvSpPr>
        <p:spPr>
          <a:xfrm>
            <a:off x="248525" y="80587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represents the first screen a user sees after selecting their appointment</a:t>
            </a:r>
            <a:endParaRPr sz="900"/>
          </a:p>
        </p:txBody>
      </p:sp>
      <p:sp>
        <p:nvSpPr>
          <p:cNvPr id="922" name="Google Shape;922;p5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924" name="Google Shape;924;p5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925" name="Google Shape;925;p52"/>
          <p:cNvGrpSpPr/>
          <p:nvPr/>
        </p:nvGrpSpPr>
        <p:grpSpPr>
          <a:xfrm>
            <a:off x="3596550" y="2923875"/>
            <a:ext cx="1950900" cy="320100"/>
            <a:chOff x="3586200" y="3404100"/>
            <a:chExt cx="1950900" cy="320100"/>
          </a:xfrm>
        </p:grpSpPr>
        <p:sp>
          <p:nvSpPr>
            <p:cNvPr id="926" name="Google Shape;926;p5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927" name="Google Shape;927;p5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52"/>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929" name="Google Shape;929;p52"/>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930" name="Google Shape;930;p52"/>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931" name="Google Shape;931;p52"/>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932" name="Google Shape;932;p52"/>
          <p:cNvGrpSpPr/>
          <p:nvPr/>
        </p:nvGrpSpPr>
        <p:grpSpPr>
          <a:xfrm>
            <a:off x="3596550" y="4284550"/>
            <a:ext cx="1950900" cy="360000"/>
            <a:chOff x="3596550" y="4284550"/>
            <a:chExt cx="1950900" cy="360000"/>
          </a:xfrm>
        </p:grpSpPr>
        <p:sp>
          <p:nvSpPr>
            <p:cNvPr id="933" name="Google Shape;933;p5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5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935" name="Google Shape;935;p5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936" name="Google Shape;936;p5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937" name="Google Shape;937;p52"/>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938" name="Google Shape;938;p52"/>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0" name="Google Shape;940;p52"/>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1" name="Google Shape;941;p52"/>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2" name="Google Shape;942;p52"/>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3" name="Google Shape;943;p52"/>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4" name="Google Shape;944;p52"/>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45" name="Google Shape;945;p52"/>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948" name="Google Shape;948;p52"/>
          <p:cNvSpPr/>
          <p:nvPr/>
        </p:nvSpPr>
        <p:spPr>
          <a:xfrm>
            <a:off x="3596538" y="327750"/>
            <a:ext cx="1950900" cy="42777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3911600" y="919738"/>
            <a:ext cx="1591200" cy="1129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inside of your </a:t>
            </a:r>
            <a:r>
              <a:rPr lang="en" sz="900"/>
              <a:t>appointment</a:t>
            </a:r>
            <a:r>
              <a:rPr lang="en" sz="900"/>
              <a:t>. Here you can update details, contact your team and access additional resources. </a:t>
            </a:r>
            <a:r>
              <a:rPr lang="en" sz="900"/>
              <a:t>Let's</a:t>
            </a:r>
            <a:r>
              <a:rPr lang="en" sz="900"/>
              <a:t> take a brief tour</a:t>
            </a:r>
            <a:endParaRPr sz="900"/>
          </a:p>
        </p:txBody>
      </p:sp>
      <p:sp>
        <p:nvSpPr>
          <p:cNvPr id="950" name="Google Shape;950;p52"/>
          <p:cNvSpPr txBox="1"/>
          <p:nvPr/>
        </p:nvSpPr>
        <p:spPr>
          <a:xfrm>
            <a:off x="3610213" y="3874938"/>
            <a:ext cx="2018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Swipe to continue &gt;&gt;&gt;</a:t>
            </a:r>
            <a:endParaRPr>
              <a:solidFill>
                <a:schemeClr val="lt1"/>
              </a:solidFill>
            </a:endParaRPr>
          </a:p>
        </p:txBody>
      </p:sp>
      <p:grpSp>
        <p:nvGrpSpPr>
          <p:cNvPr id="951" name="Google Shape;951;p52"/>
          <p:cNvGrpSpPr/>
          <p:nvPr/>
        </p:nvGrpSpPr>
        <p:grpSpPr>
          <a:xfrm>
            <a:off x="3874963" y="4359388"/>
            <a:ext cx="1489175" cy="210300"/>
            <a:chOff x="3925975" y="4359388"/>
            <a:chExt cx="1489175" cy="210300"/>
          </a:xfrm>
        </p:grpSpPr>
        <p:grpSp>
          <p:nvGrpSpPr>
            <p:cNvPr id="952" name="Google Shape;952;p52"/>
            <p:cNvGrpSpPr/>
            <p:nvPr/>
          </p:nvGrpSpPr>
          <p:grpSpPr>
            <a:xfrm>
              <a:off x="3925975" y="4359388"/>
              <a:ext cx="1223300" cy="210300"/>
              <a:chOff x="4106900" y="4359388"/>
              <a:chExt cx="1223300" cy="210300"/>
            </a:xfrm>
          </p:grpSpPr>
          <p:sp>
            <p:nvSpPr>
              <p:cNvPr id="953" name="Google Shape;953;p52"/>
              <p:cNvSpPr/>
              <p:nvPr/>
            </p:nvSpPr>
            <p:spPr>
              <a:xfrm>
                <a:off x="4106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4372325" y="4359388"/>
                <a:ext cx="210300" cy="2103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52"/>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5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5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65" name="Google Shape;965;p53"/>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966" name="Google Shape;966;p53"/>
          <p:cNvSpPr txBox="1"/>
          <p:nvPr/>
        </p:nvSpPr>
        <p:spPr>
          <a:xfrm>
            <a:off x="248525" y="8591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will show a user where to go to directly communicate with team members</a:t>
            </a:r>
            <a:endParaRPr sz="900"/>
          </a:p>
        </p:txBody>
      </p:sp>
      <p:sp>
        <p:nvSpPr>
          <p:cNvPr id="967" name="Google Shape;967;p5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969" name="Google Shape;969;p5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970" name="Google Shape;970;p53"/>
          <p:cNvGrpSpPr/>
          <p:nvPr/>
        </p:nvGrpSpPr>
        <p:grpSpPr>
          <a:xfrm>
            <a:off x="3596550" y="2923875"/>
            <a:ext cx="1950900" cy="320100"/>
            <a:chOff x="3586200" y="3404100"/>
            <a:chExt cx="1950900" cy="320100"/>
          </a:xfrm>
        </p:grpSpPr>
        <p:sp>
          <p:nvSpPr>
            <p:cNvPr id="971" name="Google Shape;971;p5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972" name="Google Shape;972;p5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53"/>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974" name="Google Shape;974;p53"/>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975" name="Google Shape;975;p53"/>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976" name="Google Shape;976;p53"/>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977" name="Google Shape;977;p53"/>
          <p:cNvGrpSpPr/>
          <p:nvPr/>
        </p:nvGrpSpPr>
        <p:grpSpPr>
          <a:xfrm>
            <a:off x="3596550" y="4284550"/>
            <a:ext cx="1950900" cy="360000"/>
            <a:chOff x="3596550" y="4284550"/>
            <a:chExt cx="1950900" cy="360000"/>
          </a:xfrm>
        </p:grpSpPr>
        <p:sp>
          <p:nvSpPr>
            <p:cNvPr id="978" name="Google Shape;978;p5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9" name="Google Shape;979;p5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980" name="Google Shape;980;p5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981" name="Google Shape;981;p53"/>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982" name="Google Shape;982;p53"/>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983" name="Google Shape;983;p53"/>
          <p:cNvSpPr/>
          <p:nvPr/>
        </p:nvSpPr>
        <p:spPr>
          <a:xfrm>
            <a:off x="3596538" y="365275"/>
            <a:ext cx="1950900" cy="42777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flipH="1">
            <a:off x="3610225" y="417975"/>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As team members are added, you’ll be notified. You can click to view their profiles and contact info</a:t>
            </a:r>
            <a:endParaRPr sz="900"/>
          </a:p>
        </p:txBody>
      </p:sp>
      <p:sp>
        <p:nvSpPr>
          <p:cNvPr id="985" name="Google Shape;985;p53"/>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989" name="Google Shape;989;p53"/>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90" name="Google Shape;990;p53"/>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91" name="Google Shape;991;p53"/>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92" name="Google Shape;992;p53"/>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93" name="Google Shape;993;p53"/>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994" name="Google Shape;994;p53"/>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grpSp>
        <p:nvGrpSpPr>
          <p:cNvPr id="995" name="Google Shape;995;p53"/>
          <p:cNvGrpSpPr/>
          <p:nvPr/>
        </p:nvGrpSpPr>
        <p:grpSpPr>
          <a:xfrm>
            <a:off x="3874963" y="4359388"/>
            <a:ext cx="1489175" cy="210300"/>
            <a:chOff x="3925975" y="4359388"/>
            <a:chExt cx="1489175" cy="210300"/>
          </a:xfrm>
        </p:grpSpPr>
        <p:grpSp>
          <p:nvGrpSpPr>
            <p:cNvPr id="996" name="Google Shape;996;p53"/>
            <p:cNvGrpSpPr/>
            <p:nvPr/>
          </p:nvGrpSpPr>
          <p:grpSpPr>
            <a:xfrm>
              <a:off x="3925975" y="4359388"/>
              <a:ext cx="1223300" cy="210300"/>
              <a:chOff x="4106900" y="4359388"/>
              <a:chExt cx="1223300" cy="210300"/>
            </a:xfrm>
          </p:grpSpPr>
          <p:sp>
            <p:nvSpPr>
              <p:cNvPr id="997" name="Google Shape;997;p53"/>
              <p:cNvSpPr/>
              <p:nvPr/>
            </p:nvSpPr>
            <p:spPr>
              <a:xfrm>
                <a:off x="4106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4637750" y="4359388"/>
                <a:ext cx="210300" cy="210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53"/>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53"/>
          <p:cNvSpPr txBox="1"/>
          <p:nvPr/>
        </p:nvSpPr>
        <p:spPr>
          <a:xfrm>
            <a:off x="3610213" y="3874938"/>
            <a:ext cx="2018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Swipe to continue &gt;&gt;&gt;</a:t>
            </a:r>
            <a:endParaRPr>
              <a:solidFill>
                <a:schemeClr val="lt1"/>
              </a:solidFill>
            </a:endParaRPr>
          </a:p>
        </p:txBody>
      </p:sp>
      <p:sp>
        <p:nvSpPr>
          <p:cNvPr id="1004" name="Google Shape;1004;p5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5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010" name="Google Shape;1010;p54"/>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011" name="Google Shape;1011;p54"/>
          <p:cNvSpPr txBox="1"/>
          <p:nvPr/>
        </p:nvSpPr>
        <p:spPr>
          <a:xfrm>
            <a:off x="293350" y="8214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will show a customer how to edit their appointment details</a:t>
            </a:r>
            <a:endParaRPr sz="900"/>
          </a:p>
        </p:txBody>
      </p:sp>
      <p:sp>
        <p:nvSpPr>
          <p:cNvPr id="1012" name="Google Shape;1012;p5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grpSp>
        <p:nvGrpSpPr>
          <p:cNvPr id="1014" name="Google Shape;1014;p54"/>
          <p:cNvGrpSpPr/>
          <p:nvPr/>
        </p:nvGrpSpPr>
        <p:grpSpPr>
          <a:xfrm>
            <a:off x="3596550" y="2923875"/>
            <a:ext cx="1950900" cy="320100"/>
            <a:chOff x="3586200" y="3404100"/>
            <a:chExt cx="1950900" cy="320100"/>
          </a:xfrm>
        </p:grpSpPr>
        <p:sp>
          <p:nvSpPr>
            <p:cNvPr id="1015" name="Google Shape;1015;p5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016" name="Google Shape;1016;p5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5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020" name="Google Shape;1020;p5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022" name="Google Shape;1022;p54"/>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023" name="Google Shape;1023;p54"/>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024" name="Google Shape;1024;p54"/>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025" name="Google Shape;1025;p54"/>
          <p:cNvGrpSpPr/>
          <p:nvPr/>
        </p:nvGrpSpPr>
        <p:grpSpPr>
          <a:xfrm>
            <a:off x="3596550" y="4284550"/>
            <a:ext cx="1950900" cy="360000"/>
            <a:chOff x="3596550" y="4284550"/>
            <a:chExt cx="1950900" cy="360000"/>
          </a:xfrm>
        </p:grpSpPr>
        <p:sp>
          <p:nvSpPr>
            <p:cNvPr id="1026" name="Google Shape;1026;p5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5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028" name="Google Shape;1028;p5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029" name="Google Shape;1029;p5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030" name="Google Shape;1030;p5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031" name="Google Shape;1031;p54"/>
          <p:cNvSpPr/>
          <p:nvPr/>
        </p:nvSpPr>
        <p:spPr>
          <a:xfrm>
            <a:off x="3586200" y="365275"/>
            <a:ext cx="1950900" cy="42777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4047050" y="875400"/>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Here you can update or change details by clicking “edit”.</a:t>
            </a:r>
            <a:endParaRPr sz="900"/>
          </a:p>
        </p:txBody>
      </p:sp>
      <p:sp>
        <p:nvSpPr>
          <p:cNvPr id="1033" name="Google Shape;1033;p54"/>
          <p:cNvSpPr/>
          <p:nvPr/>
        </p:nvSpPr>
        <p:spPr>
          <a:xfrm>
            <a:off x="3596550" y="1991500"/>
            <a:ext cx="1848600" cy="84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54"/>
          <p:cNvGrpSpPr/>
          <p:nvPr/>
        </p:nvGrpSpPr>
        <p:grpSpPr>
          <a:xfrm>
            <a:off x="3596550" y="1931475"/>
            <a:ext cx="1818600" cy="992400"/>
            <a:chOff x="3596550" y="1931475"/>
            <a:chExt cx="1818600" cy="992400"/>
          </a:xfrm>
        </p:grpSpPr>
        <p:sp>
          <p:nvSpPr>
            <p:cNvPr id="1035" name="Google Shape;1035;p5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036" name="Google Shape;1036;p54"/>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37" name="Google Shape;1037;p54"/>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38" name="Google Shape;1038;p54"/>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39" name="Google Shape;1039;p54"/>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40" name="Google Shape;1040;p54"/>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41" name="Google Shape;1041;p54"/>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grpSp>
      <p:grpSp>
        <p:nvGrpSpPr>
          <p:cNvPr id="1042" name="Google Shape;1042;p54"/>
          <p:cNvGrpSpPr/>
          <p:nvPr/>
        </p:nvGrpSpPr>
        <p:grpSpPr>
          <a:xfrm>
            <a:off x="3874963" y="4359388"/>
            <a:ext cx="1489175" cy="210300"/>
            <a:chOff x="3925975" y="4359388"/>
            <a:chExt cx="1489175" cy="210300"/>
          </a:xfrm>
        </p:grpSpPr>
        <p:grpSp>
          <p:nvGrpSpPr>
            <p:cNvPr id="1043" name="Google Shape;1043;p54"/>
            <p:cNvGrpSpPr/>
            <p:nvPr/>
          </p:nvGrpSpPr>
          <p:grpSpPr>
            <a:xfrm>
              <a:off x="3925975" y="4359388"/>
              <a:ext cx="1223300" cy="210300"/>
              <a:chOff x="4106900" y="4359388"/>
              <a:chExt cx="1223300" cy="210300"/>
            </a:xfrm>
          </p:grpSpPr>
          <p:sp>
            <p:nvSpPr>
              <p:cNvPr id="1044" name="Google Shape;1044;p54"/>
              <p:cNvSpPr/>
              <p:nvPr/>
            </p:nvSpPr>
            <p:spPr>
              <a:xfrm>
                <a:off x="4106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4878825" y="4359388"/>
                <a:ext cx="210300" cy="210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54"/>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54"/>
          <p:cNvSpPr txBox="1"/>
          <p:nvPr/>
        </p:nvSpPr>
        <p:spPr>
          <a:xfrm>
            <a:off x="3610213" y="3874938"/>
            <a:ext cx="2018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Swipe to continue &gt;&gt;&gt;</a:t>
            </a:r>
            <a:endParaRPr>
              <a:solidFill>
                <a:schemeClr val="lt1"/>
              </a:solidFill>
            </a:endParaRPr>
          </a:p>
        </p:txBody>
      </p:sp>
      <p:sp>
        <p:nvSpPr>
          <p:cNvPr id="1051" name="Google Shape;1051;p5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5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057" name="Google Shape;1057;p55"/>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058" name="Google Shape;1058;p55"/>
          <p:cNvSpPr txBox="1"/>
          <p:nvPr/>
        </p:nvSpPr>
        <p:spPr>
          <a:xfrm>
            <a:off x="214900" y="7674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This screen will show a customer how to view/edit their additional details</a:t>
            </a:r>
            <a:endParaRPr sz="900">
              <a:solidFill>
                <a:schemeClr val="dk1"/>
              </a:solidFill>
            </a:endParaRPr>
          </a:p>
          <a:p>
            <a:pPr indent="0" lvl="0" marL="0" rtl="0" algn="l">
              <a:spcBef>
                <a:spcPts val="0"/>
              </a:spcBef>
              <a:spcAft>
                <a:spcPts val="0"/>
              </a:spcAft>
              <a:buNone/>
            </a:pPr>
            <a:r>
              <a:t/>
            </a:r>
            <a:endParaRPr sz="900"/>
          </a:p>
        </p:txBody>
      </p:sp>
      <p:sp>
        <p:nvSpPr>
          <p:cNvPr id="1059" name="Google Shape;1059;p55"/>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060" name="Google Shape;1060;p5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061" name="Google Shape;1061;p55"/>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064" name="Google Shape;1064;p55"/>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066" name="Google Shape;1066;p55"/>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067" name="Google Shape;1067;p55"/>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068" name="Google Shape;1068;p55"/>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069" name="Google Shape;1069;p55"/>
          <p:cNvGrpSpPr/>
          <p:nvPr/>
        </p:nvGrpSpPr>
        <p:grpSpPr>
          <a:xfrm>
            <a:off x="3596550" y="4284550"/>
            <a:ext cx="1950900" cy="360000"/>
            <a:chOff x="3596550" y="4284550"/>
            <a:chExt cx="1950900" cy="360000"/>
          </a:xfrm>
        </p:grpSpPr>
        <p:sp>
          <p:nvSpPr>
            <p:cNvPr id="1070" name="Google Shape;1070;p5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5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072" name="Google Shape;1072;p5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073" name="Google Shape;1073;p55"/>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074" name="Google Shape;1074;p55"/>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075" name="Google Shape;1075;p55"/>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76" name="Google Shape;1076;p55"/>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77" name="Google Shape;1077;p55"/>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78" name="Google Shape;1078;p55"/>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79" name="Google Shape;1079;p55"/>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80" name="Google Shape;1080;p55"/>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081" name="Google Shape;1081;p55"/>
          <p:cNvSpPr/>
          <p:nvPr/>
        </p:nvSpPr>
        <p:spPr>
          <a:xfrm>
            <a:off x="3596538" y="365275"/>
            <a:ext cx="1950900" cy="42777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3956300" y="1747613"/>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Click here to see all your appointment details</a:t>
            </a:r>
            <a:endParaRPr sz="900"/>
          </a:p>
        </p:txBody>
      </p:sp>
      <p:grpSp>
        <p:nvGrpSpPr>
          <p:cNvPr id="1083" name="Google Shape;1083;p55"/>
          <p:cNvGrpSpPr/>
          <p:nvPr/>
        </p:nvGrpSpPr>
        <p:grpSpPr>
          <a:xfrm>
            <a:off x="3596550" y="2923875"/>
            <a:ext cx="1950900" cy="320100"/>
            <a:chOff x="3586200" y="3404100"/>
            <a:chExt cx="1950900" cy="320100"/>
          </a:xfrm>
        </p:grpSpPr>
        <p:sp>
          <p:nvSpPr>
            <p:cNvPr id="1084" name="Google Shape;1084;p5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085" name="Google Shape;1085;p5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5"/>
          <p:cNvGrpSpPr/>
          <p:nvPr/>
        </p:nvGrpSpPr>
        <p:grpSpPr>
          <a:xfrm>
            <a:off x="3874963" y="4359388"/>
            <a:ext cx="1489175" cy="210300"/>
            <a:chOff x="3925975" y="4359388"/>
            <a:chExt cx="1489175" cy="210300"/>
          </a:xfrm>
        </p:grpSpPr>
        <p:grpSp>
          <p:nvGrpSpPr>
            <p:cNvPr id="1087" name="Google Shape;1087;p55"/>
            <p:cNvGrpSpPr/>
            <p:nvPr/>
          </p:nvGrpSpPr>
          <p:grpSpPr>
            <a:xfrm>
              <a:off x="3925975" y="4359388"/>
              <a:ext cx="1223300" cy="210300"/>
              <a:chOff x="4106900" y="4359388"/>
              <a:chExt cx="1223300" cy="210300"/>
            </a:xfrm>
          </p:grpSpPr>
          <p:sp>
            <p:nvSpPr>
              <p:cNvPr id="1088" name="Google Shape;1088;p55"/>
              <p:cNvSpPr/>
              <p:nvPr/>
            </p:nvSpPr>
            <p:spPr>
              <a:xfrm>
                <a:off x="4106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a:off x="5119900" y="4359388"/>
                <a:ext cx="210300" cy="210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55"/>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55"/>
          <p:cNvSpPr txBox="1"/>
          <p:nvPr/>
        </p:nvSpPr>
        <p:spPr>
          <a:xfrm>
            <a:off x="3610213" y="3874938"/>
            <a:ext cx="2018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Swipe to continue &gt;&gt;&gt;</a:t>
            </a:r>
            <a:endParaRPr>
              <a:solidFill>
                <a:schemeClr val="lt1"/>
              </a:solidFill>
            </a:endParaRPr>
          </a:p>
        </p:txBody>
      </p:sp>
      <p:sp>
        <p:nvSpPr>
          <p:cNvPr id="1095" name="Google Shape;1095;p5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5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101" name="Google Shape;1101;p56"/>
          <p:cNvSpPr txBox="1"/>
          <p:nvPr/>
        </p:nvSpPr>
        <p:spPr>
          <a:xfrm>
            <a:off x="248525" y="57055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screen will show a customer how to add images of their jobsite to the shift for team members to see</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102" name="Google Shape;1102;p56"/>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103" name="Google Shape;1103;p5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104" name="Google Shape;1104;p56"/>
          <p:cNvGrpSpPr/>
          <p:nvPr/>
        </p:nvGrpSpPr>
        <p:grpSpPr>
          <a:xfrm>
            <a:off x="3596550" y="2923875"/>
            <a:ext cx="1950900" cy="320100"/>
            <a:chOff x="3586200" y="3404100"/>
            <a:chExt cx="1950900" cy="320100"/>
          </a:xfrm>
        </p:grpSpPr>
        <p:sp>
          <p:nvSpPr>
            <p:cNvPr id="1105" name="Google Shape;1105;p5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106" name="Google Shape;1106;p5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56"/>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110" name="Google Shape;1110;p56"/>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112" name="Google Shape;1112;p56"/>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13" name="Google Shape;1113;p56"/>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14" name="Google Shape;1114;p56"/>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15" name="Google Shape;1115;p56"/>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16" name="Google Shape;1116;p56"/>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17" name="Google Shape;1117;p56"/>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grpSp>
        <p:nvGrpSpPr>
          <p:cNvPr id="1118" name="Google Shape;1118;p56"/>
          <p:cNvGrpSpPr/>
          <p:nvPr/>
        </p:nvGrpSpPr>
        <p:grpSpPr>
          <a:xfrm>
            <a:off x="3596550" y="4284550"/>
            <a:ext cx="1950900" cy="360000"/>
            <a:chOff x="3596550" y="4284550"/>
            <a:chExt cx="1950900" cy="360000"/>
          </a:xfrm>
        </p:grpSpPr>
        <p:sp>
          <p:nvSpPr>
            <p:cNvPr id="1119" name="Google Shape;1119;p5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0" name="Google Shape;1120;p5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121" name="Google Shape;1121;p5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122" name="Google Shape;1122;p5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123" name="Google Shape;1123;p5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124" name="Google Shape;1124;p56"/>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700025" y="2179163"/>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 images of areas or items relevant to your appointment. This will earn you discounts!</a:t>
            </a:r>
            <a:endParaRPr sz="900"/>
          </a:p>
        </p:txBody>
      </p:sp>
      <p:sp>
        <p:nvSpPr>
          <p:cNvPr id="1126" name="Google Shape;1126;p56"/>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127" name="Google Shape;1127;p56"/>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128" name="Google Shape;1128;p56"/>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129" name="Google Shape;1129;p56"/>
          <p:cNvGrpSpPr/>
          <p:nvPr/>
        </p:nvGrpSpPr>
        <p:grpSpPr>
          <a:xfrm>
            <a:off x="3874963" y="4359388"/>
            <a:ext cx="1489175" cy="210300"/>
            <a:chOff x="3925975" y="4359388"/>
            <a:chExt cx="1489175" cy="210300"/>
          </a:xfrm>
        </p:grpSpPr>
        <p:grpSp>
          <p:nvGrpSpPr>
            <p:cNvPr id="1130" name="Google Shape;1130;p56"/>
            <p:cNvGrpSpPr/>
            <p:nvPr/>
          </p:nvGrpSpPr>
          <p:grpSpPr>
            <a:xfrm>
              <a:off x="3925975" y="4359388"/>
              <a:ext cx="1223300" cy="210300"/>
              <a:chOff x="4106900" y="4359388"/>
              <a:chExt cx="1223300" cy="210300"/>
            </a:xfrm>
          </p:grpSpPr>
          <p:sp>
            <p:nvSpPr>
              <p:cNvPr id="1131" name="Google Shape;1131;p56"/>
              <p:cNvSpPr/>
              <p:nvPr/>
            </p:nvSpPr>
            <p:spPr>
              <a:xfrm>
                <a:off x="4106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56"/>
            <p:cNvSpPr/>
            <p:nvPr/>
          </p:nvSpPr>
          <p:spPr>
            <a:xfrm>
              <a:off x="5204850" y="4359388"/>
              <a:ext cx="210300" cy="210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56"/>
          <p:cNvSpPr txBox="1"/>
          <p:nvPr/>
        </p:nvSpPr>
        <p:spPr>
          <a:xfrm>
            <a:off x="3610213" y="3874938"/>
            <a:ext cx="2018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Swipe to continue &gt;&gt;&gt;</a:t>
            </a:r>
            <a:endParaRPr>
              <a:solidFill>
                <a:schemeClr val="lt1"/>
              </a:solidFill>
            </a:endParaRPr>
          </a:p>
        </p:txBody>
      </p:sp>
      <p:sp>
        <p:nvSpPr>
          <p:cNvPr id="1138" name="Google Shape;1138;p56"/>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139" name="Google Shape;1139;p5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5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145" name="Google Shape;1145;p57"/>
          <p:cNvSpPr txBox="1"/>
          <p:nvPr/>
        </p:nvSpPr>
        <p:spPr>
          <a:xfrm>
            <a:off x="248525" y="8955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screen will show a customer how to access additional resources to interact with team members</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146" name="Google Shape;1146;p57"/>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147" name="Google Shape;1147;p5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148" name="Google Shape;1148;p57"/>
          <p:cNvGrpSpPr/>
          <p:nvPr/>
        </p:nvGrpSpPr>
        <p:grpSpPr>
          <a:xfrm>
            <a:off x="3596550" y="2923875"/>
            <a:ext cx="1950900" cy="320100"/>
            <a:chOff x="3586200" y="3404100"/>
            <a:chExt cx="1950900" cy="320100"/>
          </a:xfrm>
        </p:grpSpPr>
        <p:sp>
          <p:nvSpPr>
            <p:cNvPr id="1149" name="Google Shape;1149;p5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150" name="Google Shape;1150;p5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57"/>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txBox="1"/>
          <p:nvPr/>
        </p:nvSpPr>
        <p:spPr>
          <a:xfrm>
            <a:off x="4752550" y="1474125"/>
            <a:ext cx="79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155" name="Google Shape;1155;p57"/>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56" name="Google Shape;1156;p57"/>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57" name="Google Shape;1157;p57"/>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58" name="Google Shape;1158;p57"/>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59" name="Google Shape;1159;p57"/>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160" name="Google Shape;1160;p57"/>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grpSp>
        <p:nvGrpSpPr>
          <p:cNvPr id="1161" name="Google Shape;1161;p57"/>
          <p:cNvGrpSpPr/>
          <p:nvPr/>
        </p:nvGrpSpPr>
        <p:grpSpPr>
          <a:xfrm>
            <a:off x="3596550" y="4284550"/>
            <a:ext cx="1950900" cy="360000"/>
            <a:chOff x="3596550" y="4284550"/>
            <a:chExt cx="1950900" cy="360000"/>
          </a:xfrm>
        </p:grpSpPr>
        <p:sp>
          <p:nvSpPr>
            <p:cNvPr id="1162" name="Google Shape;1162;p5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3" name="Google Shape;1163;p5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164" name="Google Shape;1164;p5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165" name="Google Shape;1165;p5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166" name="Google Shape;1166;p5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167" name="Google Shape;1167;p57"/>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168" name="Google Shape;1168;p57"/>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169" name="Google Shape;1169;p57"/>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170" name="Google Shape;1170;p57"/>
          <p:cNvSpPr/>
          <p:nvPr/>
        </p:nvSpPr>
        <p:spPr>
          <a:xfrm>
            <a:off x="359655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3778475" y="2662588"/>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To chat with your team directly and find additional resources click here!</a:t>
            </a:r>
            <a:endParaRPr sz="900"/>
          </a:p>
        </p:txBody>
      </p:sp>
      <p:sp>
        <p:nvSpPr>
          <p:cNvPr id="1172" name="Google Shape;1172;p57"/>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173" name="Google Shape;1173;p57"/>
          <p:cNvSpPr/>
          <p:nvPr/>
        </p:nvSpPr>
        <p:spPr>
          <a:xfrm>
            <a:off x="3990450" y="4287900"/>
            <a:ext cx="1163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Done!</a:t>
            </a:r>
            <a:endParaRPr sz="1200"/>
          </a:p>
        </p:txBody>
      </p:sp>
      <p:sp>
        <p:nvSpPr>
          <p:cNvPr id="1174" name="Google Shape;1174;p57"/>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175" name="Google Shape;1175;p5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58"/>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181" name="Google Shape;1181;p58"/>
          <p:cNvGrpSpPr/>
          <p:nvPr/>
        </p:nvGrpSpPr>
        <p:grpSpPr>
          <a:xfrm>
            <a:off x="3596550" y="4284550"/>
            <a:ext cx="1950900" cy="360000"/>
            <a:chOff x="3596550" y="4284550"/>
            <a:chExt cx="1950900" cy="360000"/>
          </a:xfrm>
        </p:grpSpPr>
        <p:sp>
          <p:nvSpPr>
            <p:cNvPr id="1182" name="Google Shape;1182;p5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5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184" name="Google Shape;1184;p5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185" name="Google Shape;1185;p5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186" name="Google Shape;1186;p5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187" name="Google Shape;1187;p58"/>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sp>
        <p:nvSpPr>
          <p:cNvPr id="1188" name="Google Shape;1188;p58"/>
          <p:cNvSpPr/>
          <p:nvPr/>
        </p:nvSpPr>
        <p:spPr>
          <a:xfrm>
            <a:off x="5317350" y="223747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3624400" y="3740950"/>
            <a:ext cx="18603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Your next upcoming appointment is [date] at [time]</a:t>
            </a:r>
            <a:endParaRPr/>
          </a:p>
        </p:txBody>
      </p:sp>
      <p:sp>
        <p:nvSpPr>
          <p:cNvPr id="1190" name="Google Shape;1190;p58"/>
          <p:cNvSpPr/>
          <p:nvPr/>
        </p:nvSpPr>
        <p:spPr>
          <a:xfrm>
            <a:off x="3579100" y="39375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1" name="Google Shape;1191;p58"/>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1192" name="Google Shape;1192;p58"/>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34</a:t>
            </a:r>
            <a:endParaRPr sz="1800">
              <a:solidFill>
                <a:schemeClr val="lt1"/>
              </a:solidFill>
            </a:endParaRPr>
          </a:p>
          <a:p>
            <a:pPr indent="0" lvl="0" marL="0" rtl="0" algn="l">
              <a:spcBef>
                <a:spcPts val="0"/>
              </a:spcBef>
              <a:spcAft>
                <a:spcPts val="0"/>
              </a:spcAft>
              <a:buNone/>
            </a:pPr>
            <a:r>
              <a:rPr lang="en" sz="1200">
                <a:solidFill>
                  <a:schemeClr val="lt1"/>
                </a:solidFill>
              </a:rPr>
              <a:t>Points</a:t>
            </a:r>
            <a:endParaRPr sz="1200">
              <a:solidFill>
                <a:schemeClr val="lt1"/>
              </a:solidFill>
            </a:endParaRPr>
          </a:p>
        </p:txBody>
      </p:sp>
      <p:sp>
        <p:nvSpPr>
          <p:cNvPr id="1196" name="Google Shape;1196;p58"/>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rPr>
              <a:t>3%</a:t>
            </a:r>
            <a:endParaRPr sz="1800">
              <a:solidFill>
                <a:schemeClr val="lt1"/>
              </a:solidFill>
            </a:endParaRPr>
          </a:p>
          <a:p>
            <a:pPr indent="0" lvl="0" marL="0" rtl="0" algn="r">
              <a:spcBef>
                <a:spcPts val="0"/>
              </a:spcBef>
              <a:spcAft>
                <a:spcPts val="0"/>
              </a:spcAft>
              <a:buNone/>
            </a:pPr>
            <a:r>
              <a:rPr lang="en" sz="1200">
                <a:solidFill>
                  <a:schemeClr val="lt1"/>
                </a:solidFill>
              </a:rPr>
              <a:t>Discount</a:t>
            </a:r>
            <a:endParaRPr sz="1200">
              <a:solidFill>
                <a:schemeClr val="lt1"/>
              </a:solidFill>
            </a:endParaRPr>
          </a:p>
        </p:txBody>
      </p:sp>
      <p:sp>
        <p:nvSpPr>
          <p:cNvPr id="1197" name="Google Shape;1197;p58"/>
          <p:cNvSpPr/>
          <p:nvPr/>
        </p:nvSpPr>
        <p:spPr>
          <a:xfrm>
            <a:off x="3596550" y="2085850"/>
            <a:ext cx="1950900" cy="156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Discounts you can get with points</a:t>
            </a:r>
            <a:endParaRPr sz="800"/>
          </a:p>
          <a:p>
            <a:pPr indent="0" lvl="0" marL="457200" rtl="0" algn="l">
              <a:spcBef>
                <a:spcPts val="0"/>
              </a:spcBef>
              <a:spcAft>
                <a:spcPts val="0"/>
              </a:spcAft>
              <a:buNone/>
            </a:pPr>
            <a:r>
              <a:rPr lang="en" sz="600"/>
              <a:t>34 points to Complete tutorial of app</a:t>
            </a:r>
            <a:endParaRPr sz="600"/>
          </a:p>
          <a:p>
            <a:pPr indent="-266700" lvl="0" marL="457200" rtl="0" algn="l">
              <a:spcBef>
                <a:spcPts val="0"/>
              </a:spcBef>
              <a:spcAft>
                <a:spcPts val="0"/>
              </a:spcAft>
              <a:buSzPts val="600"/>
              <a:buChar char="●"/>
            </a:pPr>
            <a:r>
              <a:rPr lang="en" sz="600"/>
              <a:t>33 Points to </a:t>
            </a:r>
            <a:r>
              <a:rPr lang="en" sz="600" u="sng"/>
              <a:t>submit images of 3 items and areas </a:t>
            </a:r>
            <a:r>
              <a:rPr lang="en" sz="600"/>
              <a:t>we will be performing service</a:t>
            </a:r>
            <a:endParaRPr sz="600"/>
          </a:p>
          <a:p>
            <a:pPr indent="-266700" lvl="0" marL="457200" rtl="0" algn="l">
              <a:spcBef>
                <a:spcPts val="0"/>
              </a:spcBef>
              <a:spcAft>
                <a:spcPts val="0"/>
              </a:spcAft>
              <a:buSzPts val="600"/>
              <a:buChar char="●"/>
            </a:pPr>
            <a:r>
              <a:rPr lang="en" sz="600"/>
              <a:t>33 Points for filling out our customer profile survey </a:t>
            </a:r>
            <a:r>
              <a:rPr lang="en" sz="600" u="sng"/>
              <a:t>click here.</a:t>
            </a:r>
            <a:endParaRPr sz="600" u="sng"/>
          </a:p>
        </p:txBody>
      </p:sp>
      <p:sp>
        <p:nvSpPr>
          <p:cNvPr id="1198" name="Google Shape;1198;p58"/>
          <p:cNvSpPr/>
          <p:nvPr/>
        </p:nvSpPr>
        <p:spPr>
          <a:xfrm>
            <a:off x="3596550" y="434422"/>
            <a:ext cx="1398000" cy="74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Earn discounts towards your appointment by gaining points!</a:t>
            </a:r>
            <a:endParaRPr sz="900"/>
          </a:p>
        </p:txBody>
      </p:sp>
      <p:sp>
        <p:nvSpPr>
          <p:cNvPr id="1199" name="Google Shape;1199;p58"/>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200" name="Google Shape;1200;p58"/>
          <p:cNvSpPr txBox="1"/>
          <p:nvPr/>
        </p:nvSpPr>
        <p:spPr>
          <a:xfrm>
            <a:off x="248525" y="8955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screen will show a customer how to gain discounts towards their upcoming appointment</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pic>
        <p:nvPicPr>
          <p:cNvPr id="1201" name="Google Shape;1201;p58"/>
          <p:cNvPicPr preferRelativeResize="0"/>
          <p:nvPr/>
        </p:nvPicPr>
        <p:blipFill>
          <a:blip r:embed="rId8">
            <a:alphaModFix/>
          </a:blip>
          <a:stretch>
            <a:fillRect/>
          </a:stretch>
        </p:blipFill>
        <p:spPr>
          <a:xfrm>
            <a:off x="3908000" y="2343033"/>
            <a:ext cx="145800" cy="140192"/>
          </a:xfrm>
          <a:prstGeom prst="rect">
            <a:avLst/>
          </a:prstGeom>
          <a:noFill/>
          <a:ln>
            <a:noFill/>
          </a:ln>
        </p:spPr>
      </p:pic>
      <p:sp>
        <p:nvSpPr>
          <p:cNvPr id="1202" name="Google Shape;1202;p5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5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208" name="Google Shape;1208;p5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9" name="Google Shape;1209;p5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210" name="Google Shape;1210;p5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211" name="Google Shape;1211;p59"/>
          <p:cNvPicPr preferRelativeResize="0"/>
          <p:nvPr/>
        </p:nvPicPr>
        <p:blipFill>
          <a:blip r:embed="rId6">
            <a:alphaModFix/>
          </a:blip>
          <a:stretch>
            <a:fillRect/>
          </a:stretch>
        </p:blipFill>
        <p:spPr>
          <a:xfrm>
            <a:off x="4234375" y="4357058"/>
            <a:ext cx="210300" cy="214994"/>
          </a:xfrm>
          <a:prstGeom prst="rect">
            <a:avLst/>
          </a:prstGeom>
          <a:noFill/>
          <a:ln>
            <a:noFill/>
          </a:ln>
        </p:spPr>
      </p:pic>
      <p:sp>
        <p:nvSpPr>
          <p:cNvPr id="1212" name="Google Shape;1212;p59"/>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sp>
        <p:nvSpPr>
          <p:cNvPr id="1213" name="Google Shape;1213;p59"/>
          <p:cNvSpPr/>
          <p:nvPr/>
        </p:nvSpPr>
        <p:spPr>
          <a:xfrm>
            <a:off x="5317350" y="223747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3624400" y="3740950"/>
            <a:ext cx="18603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cxnSp>
        <p:nvCxnSpPr>
          <p:cNvPr id="1215" name="Google Shape;1215;p59"/>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1216" name="Google Shape;1216;p59"/>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3596550" y="2085850"/>
            <a:ext cx="1950900" cy="156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Discounts you can get with points</a:t>
            </a:r>
            <a:endParaRPr sz="800"/>
          </a:p>
          <a:p>
            <a:pPr indent="-266700" lvl="0" marL="457200" rtl="0" algn="l">
              <a:spcBef>
                <a:spcPts val="0"/>
              </a:spcBef>
              <a:spcAft>
                <a:spcPts val="0"/>
              </a:spcAft>
              <a:buSzPts val="600"/>
              <a:buChar char="●"/>
            </a:pPr>
            <a:r>
              <a:rPr lang="en" sz="600"/>
              <a:t>33 Points to </a:t>
            </a:r>
            <a:r>
              <a:rPr lang="en" sz="600" u="sng"/>
              <a:t>submit images of 3 items and areas </a:t>
            </a:r>
            <a:r>
              <a:rPr lang="en" sz="600"/>
              <a:t>we will be performing service</a:t>
            </a:r>
            <a:endParaRPr sz="600"/>
          </a:p>
          <a:p>
            <a:pPr indent="-266700" lvl="0" marL="457200" rtl="0" algn="l">
              <a:spcBef>
                <a:spcPts val="0"/>
              </a:spcBef>
              <a:spcAft>
                <a:spcPts val="0"/>
              </a:spcAft>
              <a:buSzPts val="600"/>
              <a:buChar char="●"/>
            </a:pPr>
            <a:r>
              <a:rPr lang="en" sz="600"/>
              <a:t>33 Points for filling out our customer profile survey </a:t>
            </a:r>
            <a:r>
              <a:rPr lang="en" sz="600" u="sng"/>
              <a:t>click here.</a:t>
            </a:r>
            <a:endParaRPr sz="600" u="sng"/>
          </a:p>
        </p:txBody>
      </p:sp>
      <p:sp>
        <p:nvSpPr>
          <p:cNvPr id="1220" name="Google Shape;1220;p59"/>
          <p:cNvSpPr/>
          <p:nvPr/>
        </p:nvSpPr>
        <p:spPr>
          <a:xfrm>
            <a:off x="3579100" y="28855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1222" name="Google Shape;1222;p59"/>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1223" name="Google Shape;1223;p59"/>
          <p:cNvSpPr/>
          <p:nvPr/>
        </p:nvSpPr>
        <p:spPr>
          <a:xfrm flipH="1">
            <a:off x="3798925" y="3445447"/>
            <a:ext cx="1398000" cy="749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To schedule new appointments or get on-demand help click here!</a:t>
            </a:r>
            <a:endParaRPr sz="900"/>
          </a:p>
        </p:txBody>
      </p:sp>
      <p:pic>
        <p:nvPicPr>
          <p:cNvPr id="1224" name="Google Shape;1224;p59"/>
          <p:cNvPicPr preferRelativeResize="0"/>
          <p:nvPr/>
        </p:nvPicPr>
        <p:blipFill>
          <a:blip r:embed="rId7">
            <a:alphaModFix/>
          </a:blip>
          <a:stretch>
            <a:fillRect/>
          </a:stretch>
        </p:blipFill>
        <p:spPr>
          <a:xfrm>
            <a:off x="4699650" y="4363726"/>
            <a:ext cx="210300" cy="211424"/>
          </a:xfrm>
          <a:prstGeom prst="rect">
            <a:avLst/>
          </a:prstGeom>
          <a:noFill/>
          <a:ln>
            <a:noFill/>
          </a:ln>
        </p:spPr>
      </p:pic>
      <p:sp>
        <p:nvSpPr>
          <p:cNvPr id="1225" name="Google Shape;1225;p59"/>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Tutorial Page</a:t>
            </a:r>
            <a:endParaRPr/>
          </a:p>
        </p:txBody>
      </p:sp>
      <p:sp>
        <p:nvSpPr>
          <p:cNvPr id="1226" name="Google Shape;1226;p59"/>
          <p:cNvSpPr txBox="1"/>
          <p:nvPr/>
        </p:nvSpPr>
        <p:spPr>
          <a:xfrm>
            <a:off x="248525" y="8955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screen will show a customer how to schedule or request additional services</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227" name="Google Shape;1227;p5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6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233" name="Google Shape;1233;p60"/>
          <p:cNvSpPr txBox="1"/>
          <p:nvPr/>
        </p:nvSpPr>
        <p:spPr>
          <a:xfrm>
            <a:off x="248525" y="142700"/>
            <a:ext cx="12504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Services Screen</a:t>
            </a:r>
            <a:endParaRPr/>
          </a:p>
        </p:txBody>
      </p:sp>
      <p:sp>
        <p:nvSpPr>
          <p:cNvPr id="1234" name="Google Shape;1234;p60"/>
          <p:cNvSpPr txBox="1"/>
          <p:nvPr/>
        </p:nvSpPr>
        <p:spPr>
          <a:xfrm>
            <a:off x="7123875" y="4628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grpSp>
        <p:nvGrpSpPr>
          <p:cNvPr id="1235" name="Google Shape;1235;p60"/>
          <p:cNvGrpSpPr/>
          <p:nvPr/>
        </p:nvGrpSpPr>
        <p:grpSpPr>
          <a:xfrm>
            <a:off x="3596550" y="4284550"/>
            <a:ext cx="1950900" cy="360000"/>
            <a:chOff x="3596550" y="4284550"/>
            <a:chExt cx="1950900" cy="360000"/>
          </a:xfrm>
        </p:grpSpPr>
        <p:sp>
          <p:nvSpPr>
            <p:cNvPr id="1236" name="Google Shape;1236;p6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6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238" name="Google Shape;1238;p6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239" name="Google Shape;1239;p6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240" name="Google Shape;1240;p6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241" name="Google Shape;1241;p60"/>
          <p:cNvSpPr/>
          <p:nvPr/>
        </p:nvSpPr>
        <p:spPr>
          <a:xfrm>
            <a:off x="4587150" y="32205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Home Cleaning</a:t>
            </a:r>
            <a:endParaRPr sz="700"/>
          </a:p>
        </p:txBody>
      </p:sp>
      <p:sp>
        <p:nvSpPr>
          <p:cNvPr id="1242" name="Google Shape;1242;p60"/>
          <p:cNvSpPr/>
          <p:nvPr/>
        </p:nvSpPr>
        <p:spPr>
          <a:xfrm>
            <a:off x="3596550" y="3220513"/>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l">
              <a:spcBef>
                <a:spcPts val="0"/>
              </a:spcBef>
              <a:spcAft>
                <a:spcPts val="0"/>
              </a:spcAft>
              <a:buNone/>
            </a:pPr>
            <a:r>
              <a:t/>
            </a:r>
            <a:endParaRPr sz="700"/>
          </a:p>
        </p:txBody>
      </p:sp>
      <p:sp>
        <p:nvSpPr>
          <p:cNvPr id="1243" name="Google Shape;1243;p60"/>
          <p:cNvSpPr/>
          <p:nvPr/>
        </p:nvSpPr>
        <p:spPr>
          <a:xfrm>
            <a:off x="3596550" y="219630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Lift &amp; Carry</a:t>
            </a:r>
            <a:endParaRPr sz="900"/>
          </a:p>
        </p:txBody>
      </p:sp>
      <p:sp>
        <p:nvSpPr>
          <p:cNvPr id="1244" name="Google Shape;1244;p60"/>
          <p:cNvSpPr/>
          <p:nvPr/>
        </p:nvSpPr>
        <p:spPr>
          <a:xfrm>
            <a:off x="4587150" y="219630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Handy Services</a:t>
            </a:r>
            <a:endParaRPr sz="700"/>
          </a:p>
        </p:txBody>
      </p:sp>
      <p:sp>
        <p:nvSpPr>
          <p:cNvPr id="1245" name="Google Shape;1245;p60"/>
          <p:cNvSpPr/>
          <p:nvPr/>
        </p:nvSpPr>
        <p:spPr>
          <a:xfrm>
            <a:off x="3642000" y="1519450"/>
            <a:ext cx="1860000" cy="56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On-Demand Help</a:t>
            </a:r>
            <a:endParaRPr sz="1200"/>
          </a:p>
        </p:txBody>
      </p:sp>
      <p:sp>
        <p:nvSpPr>
          <p:cNvPr id="1246" name="Google Shape;1246;p60"/>
          <p:cNvSpPr/>
          <p:nvPr/>
        </p:nvSpPr>
        <p:spPr>
          <a:xfrm>
            <a:off x="3596550" y="36015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txBox="1"/>
          <p:nvPr/>
        </p:nvSpPr>
        <p:spPr>
          <a:xfrm>
            <a:off x="3741600" y="491175"/>
            <a:ext cx="166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Need help now? Click below!</a:t>
            </a:r>
            <a:endParaRPr>
              <a:solidFill>
                <a:schemeClr val="lt1"/>
              </a:solidFill>
            </a:endParaRPr>
          </a:p>
          <a:p>
            <a:pPr indent="0" lvl="0" marL="0" rtl="0" algn="l">
              <a:spcBef>
                <a:spcPts val="0"/>
              </a:spcBef>
              <a:spcAft>
                <a:spcPts val="0"/>
              </a:spcAft>
              <a:buNone/>
            </a:pPr>
            <a:r>
              <a:rPr lang="en" sz="900">
                <a:solidFill>
                  <a:schemeClr val="lt1"/>
                </a:solidFill>
              </a:rPr>
              <a:t>To schedule services for the future choose an option below</a:t>
            </a:r>
            <a:endParaRPr sz="900">
              <a:solidFill>
                <a:schemeClr val="lt1"/>
              </a:solidFill>
            </a:endParaRPr>
          </a:p>
        </p:txBody>
      </p:sp>
      <p:sp>
        <p:nvSpPr>
          <p:cNvPr id="1248" name="Google Shape;1248;p60"/>
          <p:cNvSpPr txBox="1"/>
          <p:nvPr/>
        </p:nvSpPr>
        <p:spPr>
          <a:xfrm>
            <a:off x="248525" y="89552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screen shows customers what appointments are available within their area.</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249" name="Google Shape;1249;p60"/>
          <p:cNvSpPr/>
          <p:nvPr/>
        </p:nvSpPr>
        <p:spPr>
          <a:xfrm>
            <a:off x="3990450" y="3817225"/>
            <a:ext cx="1163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Done!</a:t>
            </a:r>
            <a:endParaRPr sz="1200"/>
          </a:p>
        </p:txBody>
      </p:sp>
      <p:sp>
        <p:nvSpPr>
          <p:cNvPr id="1250" name="Google Shape;1250;p6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6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256" name="Google Shape;1256;p61"/>
          <p:cNvSpPr txBox="1"/>
          <p:nvPr/>
        </p:nvSpPr>
        <p:spPr>
          <a:xfrm>
            <a:off x="248525" y="142700"/>
            <a:ext cx="12504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Services Screen</a:t>
            </a:r>
            <a:endParaRPr/>
          </a:p>
        </p:txBody>
      </p:sp>
      <p:sp>
        <p:nvSpPr>
          <p:cNvPr id="1257" name="Google Shape;1257;p61"/>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grpSp>
        <p:nvGrpSpPr>
          <p:cNvPr id="1258" name="Google Shape;1258;p61"/>
          <p:cNvGrpSpPr/>
          <p:nvPr/>
        </p:nvGrpSpPr>
        <p:grpSpPr>
          <a:xfrm>
            <a:off x="3596550" y="4284550"/>
            <a:ext cx="1950900" cy="360000"/>
            <a:chOff x="3596550" y="4284550"/>
            <a:chExt cx="1950900" cy="360000"/>
          </a:xfrm>
        </p:grpSpPr>
        <p:sp>
          <p:nvSpPr>
            <p:cNvPr id="1259" name="Google Shape;1259;p6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0" name="Google Shape;1260;p6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261" name="Google Shape;1261;p6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262" name="Google Shape;1262;p6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263" name="Google Shape;1263;p6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264" name="Google Shape;1264;p61"/>
          <p:cNvSpPr/>
          <p:nvPr/>
        </p:nvSpPr>
        <p:spPr>
          <a:xfrm>
            <a:off x="4587150" y="32205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Home Cleaning</a:t>
            </a:r>
            <a:endParaRPr sz="700"/>
          </a:p>
        </p:txBody>
      </p:sp>
      <p:sp>
        <p:nvSpPr>
          <p:cNvPr id="1265" name="Google Shape;1265;p61"/>
          <p:cNvSpPr/>
          <p:nvPr/>
        </p:nvSpPr>
        <p:spPr>
          <a:xfrm>
            <a:off x="3596550" y="3220513"/>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Lawn Care</a:t>
            </a:r>
            <a:endParaRPr sz="900">
              <a:solidFill>
                <a:schemeClr val="dk1"/>
              </a:solidFill>
            </a:endParaRPr>
          </a:p>
          <a:p>
            <a:pPr indent="0" lvl="0" marL="0" rtl="0" algn="l">
              <a:spcBef>
                <a:spcPts val="0"/>
              </a:spcBef>
              <a:spcAft>
                <a:spcPts val="0"/>
              </a:spcAft>
              <a:buNone/>
            </a:pPr>
            <a:r>
              <a:t/>
            </a:r>
            <a:endParaRPr sz="700"/>
          </a:p>
        </p:txBody>
      </p:sp>
      <p:sp>
        <p:nvSpPr>
          <p:cNvPr id="1266" name="Google Shape;1266;p61"/>
          <p:cNvSpPr/>
          <p:nvPr/>
        </p:nvSpPr>
        <p:spPr>
          <a:xfrm>
            <a:off x="3596550" y="219630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Lift &amp; Carry</a:t>
            </a:r>
            <a:endParaRPr sz="900"/>
          </a:p>
        </p:txBody>
      </p:sp>
      <p:sp>
        <p:nvSpPr>
          <p:cNvPr id="1267" name="Google Shape;1267;p61"/>
          <p:cNvSpPr/>
          <p:nvPr/>
        </p:nvSpPr>
        <p:spPr>
          <a:xfrm>
            <a:off x="4587150" y="219630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Handy Services</a:t>
            </a:r>
            <a:endParaRPr sz="700"/>
          </a:p>
        </p:txBody>
      </p:sp>
      <p:sp>
        <p:nvSpPr>
          <p:cNvPr id="1268" name="Google Shape;1268;p61"/>
          <p:cNvSpPr/>
          <p:nvPr/>
        </p:nvSpPr>
        <p:spPr>
          <a:xfrm>
            <a:off x="3642000" y="1519450"/>
            <a:ext cx="1860000" cy="56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On-Demand Help</a:t>
            </a:r>
            <a:endParaRPr sz="1200"/>
          </a:p>
        </p:txBody>
      </p:sp>
      <p:sp>
        <p:nvSpPr>
          <p:cNvPr id="1269" name="Google Shape;1269;p61"/>
          <p:cNvSpPr txBox="1"/>
          <p:nvPr/>
        </p:nvSpPr>
        <p:spPr>
          <a:xfrm>
            <a:off x="3741600" y="491175"/>
            <a:ext cx="166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Need help now? Click below!</a:t>
            </a:r>
            <a:endParaRPr/>
          </a:p>
          <a:p>
            <a:pPr indent="0" lvl="0" marL="0" rtl="0" algn="l">
              <a:spcBef>
                <a:spcPts val="0"/>
              </a:spcBef>
              <a:spcAft>
                <a:spcPts val="0"/>
              </a:spcAft>
              <a:buNone/>
            </a:pPr>
            <a:r>
              <a:rPr lang="en" sz="900"/>
              <a:t>To schedule services for the future choose an option below</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a:t>New </a:t>
            </a:r>
            <a:r>
              <a:rPr lang="en"/>
              <a:t>Appointment Added to Calendar</a:t>
            </a:r>
            <a:endParaRPr/>
          </a:p>
        </p:txBody>
      </p:sp>
      <p:sp>
        <p:nvSpPr>
          <p:cNvPr id="84" name="Google Shape;84;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6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275" name="Google Shape;1275;p62"/>
          <p:cNvSpPr txBox="1"/>
          <p:nvPr/>
        </p:nvSpPr>
        <p:spPr>
          <a:xfrm>
            <a:off x="248525" y="142700"/>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
        <p:nvSpPr>
          <p:cNvPr id="1276" name="Google Shape;1276;p62"/>
          <p:cNvSpPr txBox="1"/>
          <p:nvPr/>
        </p:nvSpPr>
        <p:spPr>
          <a:xfrm>
            <a:off x="7123875" y="462800"/>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a:t>
            </a:r>
            <a:endParaRPr sz="900"/>
          </a:p>
        </p:txBody>
      </p:sp>
      <p:grpSp>
        <p:nvGrpSpPr>
          <p:cNvPr id="1277" name="Google Shape;1277;p62"/>
          <p:cNvGrpSpPr/>
          <p:nvPr/>
        </p:nvGrpSpPr>
        <p:grpSpPr>
          <a:xfrm>
            <a:off x="3596550" y="4284550"/>
            <a:ext cx="1950900" cy="360000"/>
            <a:chOff x="3596550" y="4284550"/>
            <a:chExt cx="1950900" cy="360000"/>
          </a:xfrm>
        </p:grpSpPr>
        <p:sp>
          <p:nvSpPr>
            <p:cNvPr id="1278" name="Google Shape;1278;p6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9" name="Google Shape;1279;p6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280" name="Google Shape;1280;p6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281" name="Google Shape;1281;p6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282" name="Google Shape;1282;p62"/>
            <p:cNvPicPr preferRelativeResize="0"/>
            <p:nvPr/>
          </p:nvPicPr>
          <p:blipFill>
            <a:blip r:embed="rId7">
              <a:alphaModFix/>
            </a:blip>
            <a:stretch>
              <a:fillRect/>
            </a:stretch>
          </p:blipFill>
          <p:spPr>
            <a:xfrm>
              <a:off x="4699650" y="4363726"/>
              <a:ext cx="210300" cy="211424"/>
            </a:xfrm>
            <a:prstGeom prst="rect">
              <a:avLst/>
            </a:prstGeom>
            <a:noFill/>
            <a:ln>
              <a:noFill/>
            </a:ln>
          </p:spPr>
        </p:pic>
      </p:grpSp>
      <p:grpSp>
        <p:nvGrpSpPr>
          <p:cNvPr id="1283" name="Google Shape;1283;p62"/>
          <p:cNvGrpSpPr/>
          <p:nvPr/>
        </p:nvGrpSpPr>
        <p:grpSpPr>
          <a:xfrm>
            <a:off x="3569100" y="1368875"/>
            <a:ext cx="2005800" cy="812400"/>
            <a:chOff x="3569100" y="1030250"/>
            <a:chExt cx="2005800" cy="812400"/>
          </a:xfrm>
        </p:grpSpPr>
        <p:sp>
          <p:nvSpPr>
            <p:cNvPr id="1284" name="Google Shape;1284;p62"/>
            <p:cNvSpPr/>
            <p:nvPr/>
          </p:nvSpPr>
          <p:spPr>
            <a:xfrm>
              <a:off x="3569100" y="1030250"/>
              <a:ext cx="2005800" cy="81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Job Type</a:t>
              </a:r>
              <a:endParaRPr/>
            </a:p>
            <a:p>
              <a:pPr indent="0" lvl="0" marL="0" rtl="0" algn="l">
                <a:spcBef>
                  <a:spcPts val="0"/>
                </a:spcBef>
                <a:spcAft>
                  <a:spcPts val="0"/>
                </a:spcAft>
                <a:buNone/>
              </a:pPr>
              <a:r>
                <a:rPr lang="en" sz="1200"/>
                <a:t>Date</a:t>
              </a:r>
              <a:endParaRPr sz="1200"/>
            </a:p>
            <a:p>
              <a:pPr indent="0" lvl="0" marL="0" rtl="0" algn="l">
                <a:spcBef>
                  <a:spcPts val="0"/>
                </a:spcBef>
                <a:spcAft>
                  <a:spcPts val="0"/>
                </a:spcAft>
                <a:buNone/>
              </a:pPr>
              <a:r>
                <a:rPr lang="en" sz="1200"/>
                <a:t>Time</a:t>
              </a:r>
              <a:endParaRPr sz="1200"/>
            </a:p>
          </p:txBody>
        </p:sp>
        <p:sp>
          <p:nvSpPr>
            <p:cNvPr id="1285" name="Google Shape;1285;p62"/>
            <p:cNvSpPr txBox="1"/>
            <p:nvPr/>
          </p:nvSpPr>
          <p:spPr>
            <a:xfrm>
              <a:off x="4154100" y="1265525"/>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of location</a:t>
              </a:r>
              <a:endParaRPr sz="900"/>
            </a:p>
          </p:txBody>
        </p:sp>
      </p:grpSp>
      <p:sp>
        <p:nvSpPr>
          <p:cNvPr id="1286" name="Google Shape;1286;p62"/>
          <p:cNvSpPr/>
          <p:nvPr/>
        </p:nvSpPr>
        <p:spPr>
          <a:xfrm>
            <a:off x="3596550" y="2528875"/>
            <a:ext cx="2005800" cy="81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Job Type</a:t>
            </a:r>
            <a:endParaRPr/>
          </a:p>
          <a:p>
            <a:pPr indent="0" lvl="0" marL="0" rtl="0" algn="l">
              <a:spcBef>
                <a:spcPts val="0"/>
              </a:spcBef>
              <a:spcAft>
                <a:spcPts val="0"/>
              </a:spcAft>
              <a:buNone/>
            </a:pPr>
            <a:r>
              <a:rPr lang="en" sz="1200"/>
              <a:t>Date</a:t>
            </a:r>
            <a:endParaRPr sz="1200"/>
          </a:p>
          <a:p>
            <a:pPr indent="0" lvl="0" marL="0" rtl="0" algn="l">
              <a:spcBef>
                <a:spcPts val="0"/>
              </a:spcBef>
              <a:spcAft>
                <a:spcPts val="0"/>
              </a:spcAft>
              <a:buNone/>
            </a:pPr>
            <a:r>
              <a:rPr lang="en" sz="1200"/>
              <a:t>Time</a:t>
            </a:r>
            <a:endParaRPr sz="1200"/>
          </a:p>
        </p:txBody>
      </p:sp>
      <p:sp>
        <p:nvSpPr>
          <p:cNvPr id="1287" name="Google Shape;1287;p62"/>
          <p:cNvSpPr/>
          <p:nvPr/>
        </p:nvSpPr>
        <p:spPr>
          <a:xfrm>
            <a:off x="3569100" y="3364688"/>
            <a:ext cx="2005800" cy="81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Job Type</a:t>
            </a:r>
            <a:endParaRPr/>
          </a:p>
          <a:p>
            <a:pPr indent="0" lvl="0" marL="0" rtl="0" algn="l">
              <a:spcBef>
                <a:spcPts val="0"/>
              </a:spcBef>
              <a:spcAft>
                <a:spcPts val="0"/>
              </a:spcAft>
              <a:buNone/>
            </a:pPr>
            <a:r>
              <a:rPr lang="en" sz="1200"/>
              <a:t>Date</a:t>
            </a:r>
            <a:endParaRPr sz="1200"/>
          </a:p>
          <a:p>
            <a:pPr indent="0" lvl="0" marL="0" rtl="0" algn="l">
              <a:spcBef>
                <a:spcPts val="0"/>
              </a:spcBef>
              <a:spcAft>
                <a:spcPts val="0"/>
              </a:spcAft>
              <a:buNone/>
            </a:pPr>
            <a:r>
              <a:rPr lang="en" sz="1200"/>
              <a:t>Time</a:t>
            </a:r>
            <a:endParaRPr sz="1200"/>
          </a:p>
        </p:txBody>
      </p:sp>
      <p:sp>
        <p:nvSpPr>
          <p:cNvPr id="1288" name="Google Shape;1288;p62"/>
          <p:cNvSpPr/>
          <p:nvPr/>
        </p:nvSpPr>
        <p:spPr>
          <a:xfrm>
            <a:off x="4112500" y="623475"/>
            <a:ext cx="397800" cy="3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28th</a:t>
            </a:r>
            <a:endParaRPr sz="700"/>
          </a:p>
        </p:txBody>
      </p:sp>
      <p:sp>
        <p:nvSpPr>
          <p:cNvPr id="1289" name="Google Shape;1289;p62"/>
          <p:cNvSpPr/>
          <p:nvPr/>
        </p:nvSpPr>
        <p:spPr>
          <a:xfrm>
            <a:off x="3686900" y="623475"/>
            <a:ext cx="397800" cy="3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27th</a:t>
            </a:r>
            <a:endParaRPr sz="700"/>
          </a:p>
        </p:txBody>
      </p:sp>
      <p:sp>
        <p:nvSpPr>
          <p:cNvPr id="1290" name="Google Shape;1290;p62"/>
          <p:cNvSpPr/>
          <p:nvPr/>
        </p:nvSpPr>
        <p:spPr>
          <a:xfrm>
            <a:off x="4510300" y="623475"/>
            <a:ext cx="397800" cy="3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29th</a:t>
            </a:r>
            <a:endParaRPr sz="700"/>
          </a:p>
        </p:txBody>
      </p:sp>
      <p:sp>
        <p:nvSpPr>
          <p:cNvPr id="1291" name="Google Shape;1291;p62"/>
          <p:cNvSpPr/>
          <p:nvPr/>
        </p:nvSpPr>
        <p:spPr>
          <a:xfrm>
            <a:off x="4908100" y="623475"/>
            <a:ext cx="397800" cy="3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30</a:t>
            </a:r>
            <a:r>
              <a:rPr lang="en" sz="700"/>
              <a:t>th</a:t>
            </a:r>
            <a:endParaRPr sz="700"/>
          </a:p>
        </p:txBody>
      </p:sp>
      <p:sp>
        <p:nvSpPr>
          <p:cNvPr id="1292" name="Google Shape;1292;p62"/>
          <p:cNvSpPr txBox="1"/>
          <p:nvPr/>
        </p:nvSpPr>
        <p:spPr>
          <a:xfrm>
            <a:off x="3974250" y="367925"/>
            <a:ext cx="125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September</a:t>
            </a:r>
            <a:endParaRPr sz="1200"/>
          </a:p>
        </p:txBody>
      </p:sp>
      <p:sp>
        <p:nvSpPr>
          <p:cNvPr id="1293" name="Google Shape;1293;p62"/>
          <p:cNvSpPr txBox="1"/>
          <p:nvPr/>
        </p:nvSpPr>
        <p:spPr>
          <a:xfrm>
            <a:off x="3883950" y="1048775"/>
            <a:ext cx="1431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28th, 2019</a:t>
            </a:r>
            <a:endParaRPr sz="900"/>
          </a:p>
        </p:txBody>
      </p:sp>
      <p:sp>
        <p:nvSpPr>
          <p:cNvPr id="1294" name="Google Shape;1294;p62"/>
          <p:cNvSpPr txBox="1"/>
          <p:nvPr/>
        </p:nvSpPr>
        <p:spPr>
          <a:xfrm>
            <a:off x="3917500" y="2206738"/>
            <a:ext cx="1431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29th, 2019</a:t>
            </a:r>
            <a:endParaRPr sz="900"/>
          </a:p>
        </p:txBody>
      </p:sp>
      <p:cxnSp>
        <p:nvCxnSpPr>
          <p:cNvPr id="1295" name="Google Shape;1295;p62"/>
          <p:cNvCxnSpPr>
            <a:endCxn id="1293" idx="1"/>
          </p:cNvCxnSpPr>
          <p:nvPr/>
        </p:nvCxnSpPr>
        <p:spPr>
          <a:xfrm>
            <a:off x="3686850" y="1208825"/>
            <a:ext cx="197100" cy="0"/>
          </a:xfrm>
          <a:prstGeom prst="straightConnector1">
            <a:avLst/>
          </a:prstGeom>
          <a:noFill/>
          <a:ln cap="flat" cmpd="sng" w="19050">
            <a:solidFill>
              <a:schemeClr val="dk2"/>
            </a:solidFill>
            <a:prstDash val="solid"/>
            <a:round/>
            <a:headEnd len="med" w="med" type="none"/>
            <a:tailEnd len="med" w="med" type="none"/>
          </a:ln>
        </p:spPr>
      </p:cxnSp>
      <p:cxnSp>
        <p:nvCxnSpPr>
          <p:cNvPr id="1296" name="Google Shape;1296;p62"/>
          <p:cNvCxnSpPr/>
          <p:nvPr/>
        </p:nvCxnSpPr>
        <p:spPr>
          <a:xfrm>
            <a:off x="5194050" y="1208825"/>
            <a:ext cx="197100" cy="0"/>
          </a:xfrm>
          <a:prstGeom prst="straightConnector1">
            <a:avLst/>
          </a:prstGeom>
          <a:noFill/>
          <a:ln cap="flat" cmpd="sng" w="19050">
            <a:solidFill>
              <a:schemeClr val="dk2"/>
            </a:solidFill>
            <a:prstDash val="solid"/>
            <a:round/>
            <a:headEnd len="med" w="med" type="none"/>
            <a:tailEnd len="med" w="med" type="none"/>
          </a:ln>
        </p:spPr>
      </p:cxnSp>
      <p:cxnSp>
        <p:nvCxnSpPr>
          <p:cNvPr id="1297" name="Google Shape;1297;p62"/>
          <p:cNvCxnSpPr/>
          <p:nvPr/>
        </p:nvCxnSpPr>
        <p:spPr>
          <a:xfrm>
            <a:off x="3749600" y="2414575"/>
            <a:ext cx="197100" cy="0"/>
          </a:xfrm>
          <a:prstGeom prst="straightConnector1">
            <a:avLst/>
          </a:prstGeom>
          <a:noFill/>
          <a:ln cap="flat" cmpd="sng" w="19050">
            <a:solidFill>
              <a:schemeClr val="dk2"/>
            </a:solidFill>
            <a:prstDash val="solid"/>
            <a:round/>
            <a:headEnd len="med" w="med" type="none"/>
            <a:tailEnd len="med" w="med" type="none"/>
          </a:ln>
        </p:spPr>
      </p:cxnSp>
      <p:cxnSp>
        <p:nvCxnSpPr>
          <p:cNvPr id="1298" name="Google Shape;1298;p62"/>
          <p:cNvCxnSpPr/>
          <p:nvPr/>
        </p:nvCxnSpPr>
        <p:spPr>
          <a:xfrm>
            <a:off x="5224650" y="2366800"/>
            <a:ext cx="1971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Initial Customer Login (Existing Customer)</a:t>
            </a:r>
            <a:endParaRPr/>
          </a:p>
        </p:txBody>
      </p:sp>
      <p:sp>
        <p:nvSpPr>
          <p:cNvPr id="1304" name="Google Shape;1304;p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08" name="Shape 1308"/>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Navigating &amp; Updating Appointment</a:t>
            </a:r>
            <a:endParaRPr sz="4800"/>
          </a:p>
        </p:txBody>
      </p:sp>
      <p:sp>
        <p:nvSpPr>
          <p:cNvPr id="1314" name="Google Shape;1314;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6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320" name="Google Shape;1320;p66"/>
          <p:cNvSpPr txBox="1"/>
          <p:nvPr/>
        </p:nvSpPr>
        <p:spPr>
          <a:xfrm>
            <a:off x="248525" y="142700"/>
            <a:ext cx="12504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Home Page</a:t>
            </a:r>
            <a:endParaRPr/>
          </a:p>
        </p:txBody>
      </p:sp>
      <p:grpSp>
        <p:nvGrpSpPr>
          <p:cNvPr id="1321" name="Google Shape;1321;p66"/>
          <p:cNvGrpSpPr/>
          <p:nvPr/>
        </p:nvGrpSpPr>
        <p:grpSpPr>
          <a:xfrm>
            <a:off x="3596550" y="4284550"/>
            <a:ext cx="1950900" cy="360000"/>
            <a:chOff x="3596550" y="4284550"/>
            <a:chExt cx="1950900" cy="360000"/>
          </a:xfrm>
        </p:grpSpPr>
        <p:sp>
          <p:nvSpPr>
            <p:cNvPr id="1322" name="Google Shape;1322;p6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6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324" name="Google Shape;1324;p6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325" name="Google Shape;1325;p6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326" name="Google Shape;1326;p6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327" name="Google Shape;1327;p66"/>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1328" name="Google Shape;1328;p66"/>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1329" name="Google Shape;1329;p66"/>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1333" name="Google Shape;1333;p66"/>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1334" name="Google Shape;1334;p66"/>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Discounts you can get with points</a:t>
            </a:r>
            <a:endParaRPr sz="600" u="sng"/>
          </a:p>
        </p:txBody>
      </p:sp>
      <p:sp>
        <p:nvSpPr>
          <p:cNvPr id="1335" name="Google Shape;1335;p66"/>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1337" name="Google Shape;1337;p66"/>
          <p:cNvSpPr txBox="1"/>
          <p:nvPr/>
        </p:nvSpPr>
        <p:spPr>
          <a:xfrm>
            <a:off x="214900" y="805875"/>
            <a:ext cx="12504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Whenever a customer opens the app to perform any tasks this will be the initial page</a:t>
            </a:r>
            <a:endParaRPr sz="900"/>
          </a:p>
        </p:txBody>
      </p:sp>
      <p:sp>
        <p:nvSpPr>
          <p:cNvPr id="1338" name="Google Shape;1338;p66"/>
          <p:cNvSpPr/>
          <p:nvPr/>
        </p:nvSpPr>
        <p:spPr>
          <a:xfrm>
            <a:off x="2312450" y="253407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Contacting Team</a:t>
            </a:r>
            <a:endParaRPr sz="4800"/>
          </a:p>
        </p:txBody>
      </p:sp>
      <p:sp>
        <p:nvSpPr>
          <p:cNvPr id="1344" name="Google Shape;1344;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6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350" name="Google Shape;1350;p68"/>
          <p:cNvSpPr txBox="1"/>
          <p:nvPr/>
        </p:nvSpPr>
        <p:spPr>
          <a:xfrm>
            <a:off x="248525" y="142700"/>
            <a:ext cx="12504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Contacting Team Members</a:t>
            </a:r>
            <a:endParaRPr/>
          </a:p>
        </p:txBody>
      </p:sp>
      <p:sp>
        <p:nvSpPr>
          <p:cNvPr id="1351" name="Google Shape;1351;p68"/>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 order to contact team members customer will click here.</a:t>
            </a:r>
            <a:endParaRPr sz="900"/>
          </a:p>
        </p:txBody>
      </p:sp>
      <p:sp>
        <p:nvSpPr>
          <p:cNvPr id="1352" name="Google Shape;1352;p6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8"/>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354" name="Google Shape;1354;p6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355" name="Google Shape;1355;p68"/>
          <p:cNvGrpSpPr/>
          <p:nvPr/>
        </p:nvGrpSpPr>
        <p:grpSpPr>
          <a:xfrm>
            <a:off x="3596550" y="2923875"/>
            <a:ext cx="1950900" cy="320100"/>
            <a:chOff x="3586200" y="3404100"/>
            <a:chExt cx="1950900" cy="320100"/>
          </a:xfrm>
        </p:grpSpPr>
        <p:sp>
          <p:nvSpPr>
            <p:cNvPr id="1356" name="Google Shape;1356;p6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357" name="Google Shape;1357;p6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68"/>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359" name="Google Shape;1359;p68"/>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360" name="Google Shape;1360;p68"/>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361" name="Google Shape;1361;p68"/>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362" name="Google Shape;1362;p68"/>
          <p:cNvGrpSpPr/>
          <p:nvPr/>
        </p:nvGrpSpPr>
        <p:grpSpPr>
          <a:xfrm>
            <a:off x="3596550" y="4284550"/>
            <a:ext cx="1950900" cy="360000"/>
            <a:chOff x="3596550" y="4284550"/>
            <a:chExt cx="1950900" cy="360000"/>
          </a:xfrm>
        </p:grpSpPr>
        <p:sp>
          <p:nvSpPr>
            <p:cNvPr id="1363" name="Google Shape;1363;p6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4" name="Google Shape;1364;p6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365" name="Google Shape;1365;p6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366" name="Google Shape;1366;p6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367" name="Google Shape;1367;p6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368" name="Google Shape;1368;p68"/>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8"/>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0" name="Google Shape;1370;p68"/>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1" name="Google Shape;1371;p68"/>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2" name="Google Shape;1372;p68"/>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3" name="Google Shape;1373;p68"/>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4" name="Google Shape;1374;p68"/>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375" name="Google Shape;1375;p68"/>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8"/>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378" name="Google Shape;1378;p6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379" name="Google Shape;1379;p68"/>
          <p:cNvSpPr/>
          <p:nvPr/>
        </p:nvSpPr>
        <p:spPr>
          <a:xfrm>
            <a:off x="2326025" y="135930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6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385" name="Google Shape;1385;p69"/>
          <p:cNvSpPr txBox="1"/>
          <p:nvPr/>
        </p:nvSpPr>
        <p:spPr>
          <a:xfrm>
            <a:off x="248525" y="142700"/>
            <a:ext cx="12504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Contacting Team Members</a:t>
            </a:r>
            <a:endParaRPr/>
          </a:p>
        </p:txBody>
      </p:sp>
      <p:sp>
        <p:nvSpPr>
          <p:cNvPr id="1386" name="Google Shape;1386;p69"/>
          <p:cNvSpPr txBox="1"/>
          <p:nvPr/>
        </p:nvSpPr>
        <p:spPr>
          <a:xfrm>
            <a:off x="248525" y="945900"/>
            <a:ext cx="1694700" cy="3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 order to contact team members customer will click here.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Only Chief # available right away</a:t>
            </a:r>
            <a:endParaRPr sz="900"/>
          </a:p>
          <a:p>
            <a:pPr indent="-285750" lvl="0" marL="457200" rtl="0" algn="l">
              <a:spcBef>
                <a:spcPts val="0"/>
              </a:spcBef>
              <a:spcAft>
                <a:spcPts val="0"/>
              </a:spcAft>
              <a:buSzPts val="900"/>
              <a:buChar char="●"/>
            </a:pPr>
            <a:r>
              <a:rPr lang="en" sz="900"/>
              <a:t>Chief is always the first to show. </a:t>
            </a:r>
            <a:endParaRPr sz="900"/>
          </a:p>
          <a:p>
            <a:pPr indent="-285750" lvl="0" marL="457200" rtl="0" algn="l">
              <a:spcBef>
                <a:spcPts val="0"/>
              </a:spcBef>
              <a:spcAft>
                <a:spcPts val="0"/>
              </a:spcAft>
              <a:buSzPts val="900"/>
              <a:buChar char="●"/>
            </a:pPr>
            <a:r>
              <a:rPr lang="en" sz="900"/>
              <a:t>Additional team members contact becomes available 60 minutes before shift starts</a:t>
            </a:r>
            <a:endParaRPr sz="900"/>
          </a:p>
          <a:p>
            <a:pPr indent="-285750" lvl="0" marL="457200" rtl="0" algn="l">
              <a:spcBef>
                <a:spcPts val="0"/>
              </a:spcBef>
              <a:spcAft>
                <a:spcPts val="0"/>
              </a:spcAft>
              <a:buSzPts val="900"/>
              <a:buChar char="●"/>
            </a:pPr>
            <a:r>
              <a:rPr lang="en" sz="900"/>
              <a:t>When message is selected, customer is taken to internal thread within app</a:t>
            </a:r>
            <a:endParaRPr sz="900"/>
          </a:p>
          <a:p>
            <a:pPr indent="-285750" lvl="0" marL="457200" rtl="0" algn="l">
              <a:spcBef>
                <a:spcPts val="0"/>
              </a:spcBef>
              <a:spcAft>
                <a:spcPts val="0"/>
              </a:spcAft>
              <a:buSzPts val="900"/>
              <a:buChar char="●"/>
            </a:pPr>
            <a:r>
              <a:rPr lang="en" sz="900"/>
              <a:t>Add link to team members facebook profiles</a:t>
            </a:r>
            <a:endParaRPr sz="900"/>
          </a:p>
          <a:p>
            <a:pPr indent="-285750" lvl="0" marL="457200" rtl="0" algn="l">
              <a:spcBef>
                <a:spcPts val="0"/>
              </a:spcBef>
              <a:spcAft>
                <a:spcPts val="0"/>
              </a:spcAft>
              <a:buSzPts val="900"/>
              <a:buChar char="●"/>
            </a:pPr>
            <a:r>
              <a:rPr lang="en" sz="900"/>
              <a:t>Activity is logged in activity log in dashboard</a:t>
            </a:r>
            <a:endParaRPr sz="900"/>
          </a:p>
        </p:txBody>
      </p:sp>
      <p:sp>
        <p:nvSpPr>
          <p:cNvPr id="1387" name="Google Shape;1387;p6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9"/>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389" name="Google Shape;1389;p6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390" name="Google Shape;1390;p69"/>
          <p:cNvGrpSpPr/>
          <p:nvPr/>
        </p:nvGrpSpPr>
        <p:grpSpPr>
          <a:xfrm>
            <a:off x="3596550" y="2923875"/>
            <a:ext cx="1950900" cy="320100"/>
            <a:chOff x="3586200" y="3404100"/>
            <a:chExt cx="1950900" cy="320100"/>
          </a:xfrm>
        </p:grpSpPr>
        <p:sp>
          <p:nvSpPr>
            <p:cNvPr id="1391" name="Google Shape;1391;p6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392" name="Google Shape;1392;p6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69"/>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394" name="Google Shape;1394;p69"/>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395" name="Google Shape;1395;p69"/>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396" name="Google Shape;1396;p69"/>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397" name="Google Shape;1397;p69"/>
          <p:cNvGrpSpPr/>
          <p:nvPr/>
        </p:nvGrpSpPr>
        <p:grpSpPr>
          <a:xfrm>
            <a:off x="3596550" y="4284550"/>
            <a:ext cx="1950900" cy="360000"/>
            <a:chOff x="3596550" y="4284550"/>
            <a:chExt cx="1950900" cy="360000"/>
          </a:xfrm>
        </p:grpSpPr>
        <p:sp>
          <p:nvSpPr>
            <p:cNvPr id="1398" name="Google Shape;1398;p6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9" name="Google Shape;1399;p6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400" name="Google Shape;1400;p6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401" name="Google Shape;1401;p6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402" name="Google Shape;1402;p6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403" name="Google Shape;1403;p69"/>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9"/>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05" name="Google Shape;1405;p69"/>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06" name="Google Shape;1406;p69"/>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07" name="Google Shape;1407;p69"/>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08" name="Google Shape;1408;p69"/>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09" name="Google Shape;1409;p69"/>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10" name="Google Shape;1410;p69"/>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9"/>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413" name="Google Shape;1413;p6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414" name="Google Shape;1414;p69"/>
          <p:cNvSpPr/>
          <p:nvPr/>
        </p:nvSpPr>
        <p:spPr>
          <a:xfrm>
            <a:off x="2326025" y="135930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txBox="1"/>
          <p:nvPr/>
        </p:nvSpPr>
        <p:spPr>
          <a:xfrm>
            <a:off x="4010850" y="845519"/>
            <a:ext cx="1374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  Last Name</a:t>
            </a:r>
            <a:endParaRPr sz="900"/>
          </a:p>
          <a:p>
            <a:pPr indent="0" lvl="0" marL="0" rtl="0" algn="l">
              <a:spcBef>
                <a:spcPts val="0"/>
              </a:spcBef>
              <a:spcAft>
                <a:spcPts val="0"/>
              </a:spcAft>
              <a:buNone/>
            </a:pPr>
            <a:r>
              <a:rPr lang="en" sz="900"/>
              <a:t>Position</a:t>
            </a:r>
            <a:endParaRPr sz="900"/>
          </a:p>
        </p:txBody>
      </p:sp>
      <p:sp>
        <p:nvSpPr>
          <p:cNvPr id="1418" name="Google Shape;1418;p69"/>
          <p:cNvSpPr txBox="1"/>
          <p:nvPr/>
        </p:nvSpPr>
        <p:spPr>
          <a:xfrm>
            <a:off x="4010850" y="1139874"/>
            <a:ext cx="1595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Lorem ipsum dolor sit amet, consectetur adipiscing elit, sed do eiusmod tempor incididunt ut labore </a:t>
            </a:r>
            <a:endParaRPr sz="700"/>
          </a:p>
        </p:txBody>
      </p:sp>
      <p:sp>
        <p:nvSpPr>
          <p:cNvPr id="1419" name="Google Shape;1419;p69"/>
          <p:cNvSpPr/>
          <p:nvPr/>
        </p:nvSpPr>
        <p:spPr>
          <a:xfrm>
            <a:off x="3743825" y="995125"/>
            <a:ext cx="210300" cy="210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txBox="1"/>
          <p:nvPr/>
        </p:nvSpPr>
        <p:spPr>
          <a:xfrm>
            <a:off x="3551825" y="1121988"/>
            <a:ext cx="5943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 rating</a:t>
            </a:r>
            <a:endParaRPr sz="700"/>
          </a:p>
        </p:txBody>
      </p:sp>
      <p:sp>
        <p:nvSpPr>
          <p:cNvPr id="1421" name="Google Shape;1421;p69"/>
          <p:cNvSpPr/>
          <p:nvPr/>
        </p:nvSpPr>
        <p:spPr>
          <a:xfrm>
            <a:off x="3639988" y="1640600"/>
            <a:ext cx="896400" cy="2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Call</a:t>
            </a:r>
            <a:endParaRPr sz="1200"/>
          </a:p>
        </p:txBody>
      </p:sp>
      <p:sp>
        <p:nvSpPr>
          <p:cNvPr id="1422" name="Google Shape;1422;p69"/>
          <p:cNvSpPr/>
          <p:nvPr/>
        </p:nvSpPr>
        <p:spPr>
          <a:xfrm>
            <a:off x="4572000" y="1633350"/>
            <a:ext cx="896400" cy="29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Message</a:t>
            </a:r>
            <a:endParaRPr sz="1200"/>
          </a:p>
        </p:txBody>
      </p:sp>
      <p:cxnSp>
        <p:nvCxnSpPr>
          <p:cNvPr id="1423" name="Google Shape;1423;p69"/>
          <p:cNvCxnSpPr/>
          <p:nvPr/>
        </p:nvCxnSpPr>
        <p:spPr>
          <a:xfrm flipH="1" rot="10800000">
            <a:off x="3697175" y="2091250"/>
            <a:ext cx="1680900" cy="11100"/>
          </a:xfrm>
          <a:prstGeom prst="straightConnector1">
            <a:avLst/>
          </a:prstGeom>
          <a:noFill/>
          <a:ln cap="flat" cmpd="sng" w="28575">
            <a:solidFill>
              <a:schemeClr val="dk2"/>
            </a:solidFill>
            <a:prstDash val="solid"/>
            <a:round/>
            <a:headEnd len="med" w="med" type="none"/>
            <a:tailEnd len="med" w="med" type="none"/>
          </a:ln>
        </p:spPr>
      </p:cxnSp>
      <p:sp>
        <p:nvSpPr>
          <p:cNvPr id="1424" name="Google Shape;1424;p69"/>
          <p:cNvSpPr txBox="1"/>
          <p:nvPr/>
        </p:nvSpPr>
        <p:spPr>
          <a:xfrm>
            <a:off x="4011063" y="2112094"/>
            <a:ext cx="1374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  Last Name</a:t>
            </a:r>
            <a:endParaRPr sz="900"/>
          </a:p>
          <a:p>
            <a:pPr indent="0" lvl="0" marL="0" rtl="0" algn="l">
              <a:spcBef>
                <a:spcPts val="0"/>
              </a:spcBef>
              <a:spcAft>
                <a:spcPts val="0"/>
              </a:spcAft>
              <a:buNone/>
            </a:pPr>
            <a:r>
              <a:rPr lang="en" sz="900"/>
              <a:t>Position</a:t>
            </a:r>
            <a:endParaRPr sz="900"/>
          </a:p>
        </p:txBody>
      </p:sp>
      <p:sp>
        <p:nvSpPr>
          <p:cNvPr id="1425" name="Google Shape;1425;p69"/>
          <p:cNvSpPr txBox="1"/>
          <p:nvPr/>
        </p:nvSpPr>
        <p:spPr>
          <a:xfrm>
            <a:off x="4011063" y="2406449"/>
            <a:ext cx="1595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Lorem ipsum dolor sit amet, consectetur adipiscing elit, sed do eiusmod tempor incididunt ut labore </a:t>
            </a:r>
            <a:endParaRPr sz="700"/>
          </a:p>
        </p:txBody>
      </p:sp>
      <p:sp>
        <p:nvSpPr>
          <p:cNvPr id="1426" name="Google Shape;1426;p69"/>
          <p:cNvSpPr/>
          <p:nvPr/>
        </p:nvSpPr>
        <p:spPr>
          <a:xfrm>
            <a:off x="3744038" y="2261700"/>
            <a:ext cx="210300" cy="210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9"/>
          <p:cNvSpPr txBox="1"/>
          <p:nvPr/>
        </p:nvSpPr>
        <p:spPr>
          <a:xfrm>
            <a:off x="3552038" y="2388563"/>
            <a:ext cx="5943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 rating</a:t>
            </a:r>
            <a:endParaRPr sz="700"/>
          </a:p>
        </p:txBody>
      </p:sp>
      <p:sp>
        <p:nvSpPr>
          <p:cNvPr id="1428" name="Google Shape;1428;p69"/>
          <p:cNvSpPr txBox="1"/>
          <p:nvPr/>
        </p:nvSpPr>
        <p:spPr>
          <a:xfrm>
            <a:off x="4053600" y="3010682"/>
            <a:ext cx="1374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  Last Name</a:t>
            </a:r>
            <a:endParaRPr sz="900"/>
          </a:p>
          <a:p>
            <a:pPr indent="0" lvl="0" marL="0" rtl="0" algn="l">
              <a:spcBef>
                <a:spcPts val="0"/>
              </a:spcBef>
              <a:spcAft>
                <a:spcPts val="0"/>
              </a:spcAft>
              <a:buNone/>
            </a:pPr>
            <a:r>
              <a:rPr lang="en" sz="900"/>
              <a:t>Position</a:t>
            </a:r>
            <a:endParaRPr sz="900"/>
          </a:p>
        </p:txBody>
      </p:sp>
      <p:sp>
        <p:nvSpPr>
          <p:cNvPr id="1429" name="Google Shape;1429;p69"/>
          <p:cNvSpPr txBox="1"/>
          <p:nvPr/>
        </p:nvSpPr>
        <p:spPr>
          <a:xfrm>
            <a:off x="4053600" y="3305036"/>
            <a:ext cx="1595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Lorem ipsum dolor sit amet, consectetur adipiscing elit, sed do eiusmod tempor incididunt ut labore </a:t>
            </a:r>
            <a:endParaRPr sz="700"/>
          </a:p>
        </p:txBody>
      </p:sp>
      <p:sp>
        <p:nvSpPr>
          <p:cNvPr id="1430" name="Google Shape;1430;p69"/>
          <p:cNvSpPr/>
          <p:nvPr/>
        </p:nvSpPr>
        <p:spPr>
          <a:xfrm>
            <a:off x="3786575" y="3160288"/>
            <a:ext cx="210300" cy="210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9"/>
          <p:cNvSpPr txBox="1"/>
          <p:nvPr/>
        </p:nvSpPr>
        <p:spPr>
          <a:xfrm>
            <a:off x="3594575" y="3287150"/>
            <a:ext cx="5943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 rating</a:t>
            </a:r>
            <a:endParaRPr sz="700"/>
          </a:p>
        </p:txBody>
      </p:sp>
      <p:cxnSp>
        <p:nvCxnSpPr>
          <p:cNvPr id="1432" name="Google Shape;1432;p69"/>
          <p:cNvCxnSpPr/>
          <p:nvPr/>
        </p:nvCxnSpPr>
        <p:spPr>
          <a:xfrm flipH="1" rot="10800000">
            <a:off x="3706250" y="2961713"/>
            <a:ext cx="1680900" cy="11100"/>
          </a:xfrm>
          <a:prstGeom prst="straightConnector1">
            <a:avLst/>
          </a:prstGeom>
          <a:noFill/>
          <a:ln cap="flat" cmpd="sng" w="28575">
            <a:solidFill>
              <a:schemeClr val="dk2"/>
            </a:solidFill>
            <a:prstDash val="solid"/>
            <a:round/>
            <a:headEnd len="med" w="med" type="none"/>
            <a:tailEnd len="med" w="med" type="none"/>
          </a:ln>
        </p:spPr>
      </p:cxnSp>
      <p:sp>
        <p:nvSpPr>
          <p:cNvPr id="1433" name="Google Shape;1433;p69"/>
          <p:cNvSpPr txBox="1"/>
          <p:nvPr/>
        </p:nvSpPr>
        <p:spPr>
          <a:xfrm>
            <a:off x="4358150" y="3725763"/>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Back</a:t>
            </a:r>
            <a:endParaRPr sz="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Updating Appointment Details</a:t>
            </a:r>
            <a:endParaRPr sz="4800"/>
          </a:p>
        </p:txBody>
      </p:sp>
      <p:sp>
        <p:nvSpPr>
          <p:cNvPr id="1439" name="Google Shape;1439;p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pic>
        <p:nvPicPr>
          <p:cNvPr id="1444" name="Google Shape;1444;p7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445" name="Google Shape;1445;p71"/>
          <p:cNvSpPr txBox="1"/>
          <p:nvPr/>
        </p:nvSpPr>
        <p:spPr>
          <a:xfrm>
            <a:off x="248525" y="142700"/>
            <a:ext cx="12504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a:t>
            </a:r>
            <a:endParaRPr/>
          </a:p>
        </p:txBody>
      </p:sp>
      <p:sp>
        <p:nvSpPr>
          <p:cNvPr id="1446" name="Google Shape;1446;p71"/>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update or change </a:t>
            </a:r>
            <a:r>
              <a:rPr lang="en" sz="900"/>
              <a:t>appointment</a:t>
            </a:r>
            <a:r>
              <a:rPr lang="en" sz="900"/>
              <a:t> details</a:t>
            </a:r>
            <a:endParaRPr sz="900"/>
          </a:p>
        </p:txBody>
      </p:sp>
      <p:sp>
        <p:nvSpPr>
          <p:cNvPr id="1447" name="Google Shape;1447;p7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449" name="Google Shape;1449;p7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450" name="Google Shape;1450;p71"/>
          <p:cNvGrpSpPr/>
          <p:nvPr/>
        </p:nvGrpSpPr>
        <p:grpSpPr>
          <a:xfrm>
            <a:off x="3596550" y="2923875"/>
            <a:ext cx="1950900" cy="320100"/>
            <a:chOff x="3586200" y="3404100"/>
            <a:chExt cx="1950900" cy="320100"/>
          </a:xfrm>
        </p:grpSpPr>
        <p:sp>
          <p:nvSpPr>
            <p:cNvPr id="1451" name="Google Shape;1451;p7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452" name="Google Shape;1452;p7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71"/>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454" name="Google Shape;1454;p71"/>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455" name="Google Shape;1455;p71"/>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456" name="Google Shape;1456;p71"/>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457" name="Google Shape;1457;p71"/>
          <p:cNvGrpSpPr/>
          <p:nvPr/>
        </p:nvGrpSpPr>
        <p:grpSpPr>
          <a:xfrm>
            <a:off x="3596550" y="4284550"/>
            <a:ext cx="1950900" cy="360000"/>
            <a:chOff x="3596550" y="4284550"/>
            <a:chExt cx="1950900" cy="360000"/>
          </a:xfrm>
        </p:grpSpPr>
        <p:sp>
          <p:nvSpPr>
            <p:cNvPr id="1458" name="Google Shape;1458;p7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9" name="Google Shape;1459;p7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460" name="Google Shape;1460;p7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461" name="Google Shape;1461;p7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462" name="Google Shape;1462;p7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463" name="Google Shape;1463;p71"/>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65" name="Google Shape;1465;p71"/>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66" name="Google Shape;1466;p71"/>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67" name="Google Shape;1467;p71"/>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68" name="Google Shape;1468;p71"/>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69" name="Google Shape;1469;p71"/>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70" name="Google Shape;1470;p71"/>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1"/>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473" name="Google Shape;1473;p7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474" name="Google Shape;1474;p71"/>
          <p:cNvSpPr/>
          <p:nvPr/>
        </p:nvSpPr>
        <p:spPr>
          <a:xfrm>
            <a:off x="2225525" y="205965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8"/>
          <p:cNvGrpSpPr/>
          <p:nvPr/>
        </p:nvGrpSpPr>
        <p:grpSpPr>
          <a:xfrm>
            <a:off x="1713625" y="491350"/>
            <a:ext cx="7574525" cy="4358175"/>
            <a:chOff x="1408825" y="491350"/>
            <a:chExt cx="7574525" cy="4358175"/>
          </a:xfrm>
        </p:grpSpPr>
        <p:grpSp>
          <p:nvGrpSpPr>
            <p:cNvPr id="90" name="Google Shape;90;p18"/>
            <p:cNvGrpSpPr/>
            <p:nvPr/>
          </p:nvGrpSpPr>
          <p:grpSpPr>
            <a:xfrm>
              <a:off x="1408825" y="491350"/>
              <a:ext cx="7574525" cy="4358175"/>
              <a:chOff x="1467775" y="642925"/>
              <a:chExt cx="7574525" cy="4358175"/>
            </a:xfrm>
          </p:grpSpPr>
          <p:pic>
            <p:nvPicPr>
              <p:cNvPr id="91" name="Google Shape;91;p18"/>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92" name="Google Shape;92;p18"/>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94" name="Google Shape;94;p18"/>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8"/>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 name="Google Shape;98;p18"/>
          <p:cNvPicPr preferRelativeResize="0"/>
          <p:nvPr/>
        </p:nvPicPr>
        <p:blipFill rotWithShape="1">
          <a:blip r:embed="rId4">
            <a:alphaModFix/>
          </a:blip>
          <a:srcRect b="5516" l="4255" r="3425" t="5507"/>
          <a:stretch/>
        </p:blipFill>
        <p:spPr>
          <a:xfrm>
            <a:off x="4041675" y="1146825"/>
            <a:ext cx="4126900" cy="3047225"/>
          </a:xfrm>
          <a:prstGeom prst="rect">
            <a:avLst/>
          </a:prstGeom>
          <a:noFill/>
          <a:ln>
            <a:noFill/>
          </a:ln>
        </p:spPr>
      </p:pic>
      <p:sp>
        <p:nvSpPr>
          <p:cNvPr id="99" name="Google Shape;99;p18"/>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100" name="Google Shape;100;p18"/>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103" name="Google Shape;103;p18"/>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104" name="Google Shape;104;p18"/>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106" name="Google Shape;106;p18"/>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107" name="Google Shape;107;p18"/>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a:t>
            </a:r>
            <a:endParaRPr/>
          </a:p>
        </p:txBody>
      </p:sp>
      <p:sp>
        <p:nvSpPr>
          <p:cNvPr id="108" name="Google Shape;108;p18"/>
          <p:cNvSpPr txBox="1"/>
          <p:nvPr/>
        </p:nvSpPr>
        <p:spPr>
          <a:xfrm>
            <a:off x="248525" y="764250"/>
            <a:ext cx="2217300" cy="4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the calendar view should look like when viewing jobs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Interactive Elements</a:t>
            </a:r>
            <a:endParaRPr sz="900"/>
          </a:p>
          <a:p>
            <a:pPr indent="-285750" lvl="0" marL="457200" rtl="0" algn="l">
              <a:spcBef>
                <a:spcPts val="0"/>
              </a:spcBef>
              <a:spcAft>
                <a:spcPts val="0"/>
              </a:spcAft>
              <a:buSzPts val="900"/>
              <a:buChar char="●"/>
            </a:pPr>
            <a:r>
              <a:rPr lang="en" sz="900"/>
              <a:t>View</a:t>
            </a:r>
            <a:endParaRPr sz="900"/>
          </a:p>
          <a:p>
            <a:pPr indent="-285750" lvl="1" marL="914400" rtl="0" algn="l">
              <a:spcBef>
                <a:spcPts val="0"/>
              </a:spcBef>
              <a:spcAft>
                <a:spcPts val="0"/>
              </a:spcAft>
              <a:buSzPts val="900"/>
              <a:buChar char="○"/>
            </a:pPr>
            <a:r>
              <a:rPr lang="en" sz="900"/>
              <a:t>Calendar</a:t>
            </a:r>
            <a:endParaRPr sz="900"/>
          </a:p>
          <a:p>
            <a:pPr indent="-285750" lvl="1" marL="914400" rtl="0" algn="l">
              <a:spcBef>
                <a:spcPts val="0"/>
              </a:spcBef>
              <a:spcAft>
                <a:spcPts val="0"/>
              </a:spcAft>
              <a:buSzPts val="900"/>
              <a:buChar char="○"/>
            </a:pPr>
            <a:r>
              <a:rPr lang="en" sz="900"/>
              <a:t>List</a:t>
            </a:r>
            <a:endParaRPr sz="900"/>
          </a:p>
          <a:p>
            <a:pPr indent="-285750" lvl="1" marL="914400" rtl="0" algn="l">
              <a:spcBef>
                <a:spcPts val="0"/>
              </a:spcBef>
              <a:spcAft>
                <a:spcPts val="0"/>
              </a:spcAft>
              <a:buSzPts val="900"/>
              <a:buChar char="○"/>
            </a:pPr>
            <a:r>
              <a:rPr lang="en" sz="900"/>
              <a:t>Map</a:t>
            </a:r>
            <a:endParaRPr sz="900"/>
          </a:p>
          <a:p>
            <a:pPr indent="-285750" lvl="1" marL="914400" rtl="0" algn="l">
              <a:spcBef>
                <a:spcPts val="0"/>
              </a:spcBef>
              <a:spcAft>
                <a:spcPts val="0"/>
              </a:spcAft>
              <a:buSzPts val="900"/>
              <a:buChar char="○"/>
            </a:pPr>
            <a:r>
              <a:rPr lang="en" sz="900"/>
              <a:t>Month</a:t>
            </a:r>
            <a:endParaRPr sz="900"/>
          </a:p>
          <a:p>
            <a:pPr indent="-285750" lvl="1" marL="914400" rtl="0" algn="l">
              <a:spcBef>
                <a:spcPts val="0"/>
              </a:spcBef>
              <a:spcAft>
                <a:spcPts val="0"/>
              </a:spcAft>
              <a:buSzPts val="900"/>
              <a:buChar char="○"/>
            </a:pPr>
            <a:r>
              <a:rPr lang="en" sz="900"/>
              <a:t>Week</a:t>
            </a:r>
            <a:endParaRPr sz="900"/>
          </a:p>
          <a:p>
            <a:pPr indent="-285750" lvl="0" marL="457200" rtl="0" algn="l">
              <a:spcBef>
                <a:spcPts val="0"/>
              </a:spcBef>
              <a:spcAft>
                <a:spcPts val="0"/>
              </a:spcAft>
              <a:buSzPts val="900"/>
              <a:buChar char="●"/>
            </a:pPr>
            <a:r>
              <a:rPr lang="en" sz="900"/>
              <a:t>Month</a:t>
            </a:r>
            <a:endParaRPr sz="900"/>
          </a:p>
          <a:p>
            <a:pPr indent="-285750" lvl="1" marL="914400" rtl="0" algn="l">
              <a:spcBef>
                <a:spcPts val="0"/>
              </a:spcBef>
              <a:spcAft>
                <a:spcPts val="0"/>
              </a:spcAft>
              <a:buSzPts val="900"/>
              <a:buChar char="○"/>
            </a:pPr>
            <a:r>
              <a:rPr lang="en" sz="900"/>
              <a:t>Use arrow to go to previous month or next month</a:t>
            </a:r>
            <a:endParaRPr sz="900"/>
          </a:p>
          <a:p>
            <a:pPr indent="-285750" lvl="0" marL="457200" rtl="0" algn="l">
              <a:spcBef>
                <a:spcPts val="0"/>
              </a:spcBef>
              <a:spcAft>
                <a:spcPts val="0"/>
              </a:spcAft>
              <a:buSzPts val="900"/>
              <a:buChar char="●"/>
            </a:pPr>
            <a:r>
              <a:rPr lang="en" sz="900"/>
              <a:t>City Filter</a:t>
            </a:r>
            <a:endParaRPr sz="900"/>
          </a:p>
          <a:p>
            <a:pPr indent="-285750" lvl="1" marL="914400" rtl="0" algn="l">
              <a:spcBef>
                <a:spcPts val="0"/>
              </a:spcBef>
              <a:spcAft>
                <a:spcPts val="0"/>
              </a:spcAft>
              <a:buSzPts val="900"/>
              <a:buChar char="○"/>
            </a:pPr>
            <a:r>
              <a:rPr lang="en" sz="900"/>
              <a:t>locations</a:t>
            </a:r>
            <a:endParaRPr sz="900"/>
          </a:p>
          <a:p>
            <a:pPr indent="-285750" lvl="0" marL="457200" rtl="0" algn="l">
              <a:spcBef>
                <a:spcPts val="0"/>
              </a:spcBef>
              <a:spcAft>
                <a:spcPts val="0"/>
              </a:spcAft>
              <a:buSzPts val="900"/>
              <a:buChar char="●"/>
            </a:pPr>
            <a:r>
              <a:rPr lang="en" sz="900"/>
              <a:t>Status Filter</a:t>
            </a:r>
            <a:endParaRPr sz="900"/>
          </a:p>
          <a:p>
            <a:pPr indent="-285750" lvl="1" marL="914400" rtl="0" algn="l">
              <a:spcBef>
                <a:spcPts val="0"/>
              </a:spcBef>
              <a:spcAft>
                <a:spcPts val="0"/>
              </a:spcAft>
              <a:buSzPts val="900"/>
              <a:buChar char="○"/>
            </a:pPr>
            <a:r>
              <a:rPr lang="en" sz="900"/>
              <a:t>Staffed</a:t>
            </a:r>
            <a:endParaRPr sz="900"/>
          </a:p>
          <a:p>
            <a:pPr indent="-285750" lvl="1" marL="914400" rtl="0" algn="l">
              <a:spcBef>
                <a:spcPts val="0"/>
              </a:spcBef>
              <a:spcAft>
                <a:spcPts val="0"/>
              </a:spcAft>
              <a:buSzPts val="900"/>
              <a:buChar char="○"/>
            </a:pPr>
            <a:r>
              <a:rPr lang="en" sz="900"/>
              <a:t>Unstaffed </a:t>
            </a:r>
            <a:endParaRPr sz="900"/>
          </a:p>
          <a:p>
            <a:pPr indent="-285750" lvl="1" marL="914400" rtl="0" algn="l">
              <a:spcBef>
                <a:spcPts val="0"/>
              </a:spcBef>
              <a:spcAft>
                <a:spcPts val="0"/>
              </a:spcAft>
              <a:buSzPts val="900"/>
              <a:buChar char="○"/>
            </a:pPr>
            <a:r>
              <a:rPr lang="en" sz="900"/>
              <a:t>Cancelled </a:t>
            </a:r>
            <a:endParaRPr sz="900"/>
          </a:p>
          <a:p>
            <a:pPr indent="-285750" lvl="1" marL="914400" rtl="0" algn="l">
              <a:spcBef>
                <a:spcPts val="0"/>
              </a:spcBef>
              <a:spcAft>
                <a:spcPts val="0"/>
              </a:spcAft>
              <a:buSzPts val="900"/>
              <a:buChar char="○"/>
            </a:pPr>
            <a:r>
              <a:rPr lang="en" sz="900"/>
              <a:t>Completed</a:t>
            </a:r>
            <a:endParaRPr sz="900"/>
          </a:p>
          <a:p>
            <a:pPr indent="-285750" lvl="1" marL="914400" rtl="0" algn="l">
              <a:spcBef>
                <a:spcPts val="0"/>
              </a:spcBef>
              <a:spcAft>
                <a:spcPts val="0"/>
              </a:spcAft>
              <a:buSzPts val="900"/>
              <a:buChar char="○"/>
            </a:pPr>
            <a:r>
              <a:rPr lang="en" sz="900"/>
              <a:t>Unpaid </a:t>
            </a:r>
            <a:endParaRPr sz="900"/>
          </a:p>
          <a:p>
            <a:pPr indent="-285750" lvl="0" marL="457200" rtl="0" algn="l">
              <a:spcBef>
                <a:spcPts val="0"/>
              </a:spcBef>
              <a:spcAft>
                <a:spcPts val="0"/>
              </a:spcAft>
              <a:buSzPts val="900"/>
              <a:buChar char="●"/>
            </a:pPr>
            <a:r>
              <a:rPr lang="en" sz="900"/>
              <a:t>Type Filter</a:t>
            </a:r>
            <a:endParaRPr sz="900"/>
          </a:p>
          <a:p>
            <a:pPr indent="-285750" lvl="1" marL="914400" rtl="0" algn="l">
              <a:spcBef>
                <a:spcPts val="0"/>
              </a:spcBef>
              <a:spcAft>
                <a:spcPts val="0"/>
              </a:spcAft>
              <a:buSzPts val="900"/>
              <a:buChar char="○"/>
            </a:pPr>
            <a:r>
              <a:rPr lang="en" sz="900"/>
              <a:t>Job Types</a:t>
            </a:r>
            <a:endParaRPr sz="900"/>
          </a:p>
          <a:p>
            <a:pPr indent="-285750" lvl="0" marL="457200" rtl="0" algn="l">
              <a:spcBef>
                <a:spcPts val="0"/>
              </a:spcBef>
              <a:spcAft>
                <a:spcPts val="0"/>
              </a:spcAft>
              <a:buSzPts val="900"/>
              <a:buChar char="●"/>
            </a:pPr>
            <a:r>
              <a:rPr lang="en" sz="900"/>
              <a:t>Dates</a:t>
            </a:r>
            <a:endParaRPr sz="900"/>
          </a:p>
          <a:p>
            <a:pPr indent="-285750" lvl="1" marL="914400" rtl="0" algn="l">
              <a:spcBef>
                <a:spcPts val="0"/>
              </a:spcBef>
              <a:spcAft>
                <a:spcPts val="0"/>
              </a:spcAft>
              <a:buSzPts val="900"/>
              <a:buChar char="○"/>
            </a:pPr>
            <a:r>
              <a:rPr lang="en" sz="900"/>
              <a:t>When clicking on a date ip opens a list view of jobs</a:t>
            </a:r>
            <a:endParaRPr sz="900"/>
          </a:p>
          <a:p>
            <a:pPr indent="-285750" lvl="0" marL="457200" rtl="0" algn="l">
              <a:spcBef>
                <a:spcPts val="0"/>
              </a:spcBef>
              <a:spcAft>
                <a:spcPts val="0"/>
              </a:spcAft>
              <a:buSzPts val="900"/>
              <a:buChar char="●"/>
            </a:pPr>
            <a:r>
              <a:rPr lang="en" sz="900"/>
              <a:t>Number in calendar represents amount of jobs that day</a:t>
            </a:r>
            <a:endParaRPr sz="900"/>
          </a:p>
        </p:txBody>
      </p:sp>
      <p:sp>
        <p:nvSpPr>
          <p:cNvPr id="109" name="Google Shape;109;p18"/>
          <p:cNvSpPr txBox="1"/>
          <p:nvPr/>
        </p:nvSpPr>
        <p:spPr>
          <a:xfrm>
            <a:off x="47475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10" name="Google Shape;110;p18"/>
          <p:cNvSpPr txBox="1"/>
          <p:nvPr/>
        </p:nvSpPr>
        <p:spPr>
          <a:xfrm>
            <a:off x="5272438"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111" name="Google Shape;111;p18"/>
          <p:cNvSpPr txBox="1"/>
          <p:nvPr/>
        </p:nvSpPr>
        <p:spPr>
          <a:xfrm>
            <a:off x="58437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12" name="Google Shape;112;p18"/>
          <p:cNvSpPr txBox="1"/>
          <p:nvPr/>
        </p:nvSpPr>
        <p:spPr>
          <a:xfrm>
            <a:off x="64761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113" name="Google Shape;113;p18"/>
          <p:cNvSpPr txBox="1"/>
          <p:nvPr/>
        </p:nvSpPr>
        <p:spPr>
          <a:xfrm>
            <a:off x="70410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114" name="Google Shape;114;p18"/>
          <p:cNvSpPr txBox="1"/>
          <p:nvPr/>
        </p:nvSpPr>
        <p:spPr>
          <a:xfrm>
            <a:off x="760605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15" name="Google Shape;115;p18"/>
          <p:cNvSpPr txBox="1"/>
          <p:nvPr/>
        </p:nvSpPr>
        <p:spPr>
          <a:xfrm>
            <a:off x="41151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16" name="Google Shape;116;p18"/>
          <p:cNvSpPr txBox="1"/>
          <p:nvPr/>
        </p:nvSpPr>
        <p:spPr>
          <a:xfrm>
            <a:off x="47475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117" name="Google Shape;117;p18"/>
          <p:cNvSpPr txBox="1"/>
          <p:nvPr/>
        </p:nvSpPr>
        <p:spPr>
          <a:xfrm>
            <a:off x="527245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18" name="Google Shape;118;p18"/>
          <p:cNvSpPr txBox="1"/>
          <p:nvPr/>
        </p:nvSpPr>
        <p:spPr>
          <a:xfrm>
            <a:off x="5843775"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119" name="Google Shape;119;p18"/>
          <p:cNvSpPr txBox="1"/>
          <p:nvPr/>
        </p:nvSpPr>
        <p:spPr>
          <a:xfrm>
            <a:off x="647610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120" name="Google Shape;120;p18"/>
          <p:cNvSpPr txBox="1"/>
          <p:nvPr/>
        </p:nvSpPr>
        <p:spPr>
          <a:xfrm>
            <a:off x="7041075"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121" name="Google Shape;121;p18"/>
          <p:cNvSpPr txBox="1"/>
          <p:nvPr/>
        </p:nvSpPr>
        <p:spPr>
          <a:xfrm>
            <a:off x="760605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122" name="Google Shape;122;p18"/>
          <p:cNvSpPr txBox="1"/>
          <p:nvPr/>
        </p:nvSpPr>
        <p:spPr>
          <a:xfrm>
            <a:off x="760605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23" name="Google Shape;123;p18"/>
          <p:cNvSpPr txBox="1"/>
          <p:nvPr/>
        </p:nvSpPr>
        <p:spPr>
          <a:xfrm>
            <a:off x="760605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24" name="Google Shape;124;p18"/>
          <p:cNvSpPr txBox="1"/>
          <p:nvPr/>
        </p:nvSpPr>
        <p:spPr>
          <a:xfrm>
            <a:off x="7606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125" name="Google Shape;125;p18"/>
          <p:cNvSpPr txBox="1"/>
          <p:nvPr/>
        </p:nvSpPr>
        <p:spPr>
          <a:xfrm>
            <a:off x="70410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126" name="Google Shape;126;p18"/>
          <p:cNvSpPr txBox="1"/>
          <p:nvPr/>
        </p:nvSpPr>
        <p:spPr>
          <a:xfrm>
            <a:off x="70410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98</a:t>
            </a:r>
            <a:endParaRPr/>
          </a:p>
        </p:txBody>
      </p:sp>
      <p:sp>
        <p:nvSpPr>
          <p:cNvPr id="127" name="Google Shape;127;p18"/>
          <p:cNvSpPr txBox="1"/>
          <p:nvPr/>
        </p:nvSpPr>
        <p:spPr>
          <a:xfrm>
            <a:off x="7041075"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128" name="Google Shape;128;p18"/>
          <p:cNvSpPr txBox="1"/>
          <p:nvPr/>
        </p:nvSpPr>
        <p:spPr>
          <a:xfrm>
            <a:off x="6476100"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29" name="Google Shape;129;p18"/>
          <p:cNvSpPr txBox="1"/>
          <p:nvPr/>
        </p:nvSpPr>
        <p:spPr>
          <a:xfrm>
            <a:off x="6476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130" name="Google Shape;130;p18"/>
          <p:cNvSpPr txBox="1"/>
          <p:nvPr/>
        </p:nvSpPr>
        <p:spPr>
          <a:xfrm>
            <a:off x="6476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131" name="Google Shape;131;p18"/>
          <p:cNvSpPr txBox="1"/>
          <p:nvPr/>
        </p:nvSpPr>
        <p:spPr>
          <a:xfrm>
            <a:off x="58437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132" name="Google Shape;132;p18"/>
          <p:cNvSpPr txBox="1"/>
          <p:nvPr/>
        </p:nvSpPr>
        <p:spPr>
          <a:xfrm>
            <a:off x="5272438"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33" name="Google Shape;133;p18"/>
          <p:cNvSpPr txBox="1"/>
          <p:nvPr/>
        </p:nvSpPr>
        <p:spPr>
          <a:xfrm>
            <a:off x="470112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134" name="Google Shape;134;p18"/>
          <p:cNvSpPr txBox="1"/>
          <p:nvPr/>
        </p:nvSpPr>
        <p:spPr>
          <a:xfrm>
            <a:off x="412980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35" name="Google Shape;135;p18"/>
          <p:cNvSpPr txBox="1"/>
          <p:nvPr/>
        </p:nvSpPr>
        <p:spPr>
          <a:xfrm>
            <a:off x="4115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99</a:t>
            </a:r>
            <a:endParaRPr/>
          </a:p>
        </p:txBody>
      </p:sp>
      <p:sp>
        <p:nvSpPr>
          <p:cNvPr id="136" name="Google Shape;136;p18"/>
          <p:cNvSpPr txBox="1"/>
          <p:nvPr/>
        </p:nvSpPr>
        <p:spPr>
          <a:xfrm>
            <a:off x="4115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37" name="Google Shape;137;p18"/>
          <p:cNvSpPr txBox="1"/>
          <p:nvPr/>
        </p:nvSpPr>
        <p:spPr>
          <a:xfrm>
            <a:off x="58437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138" name="Google Shape;138;p18"/>
          <p:cNvSpPr txBox="1"/>
          <p:nvPr/>
        </p:nvSpPr>
        <p:spPr>
          <a:xfrm>
            <a:off x="5860575"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139" name="Google Shape;139;p18"/>
          <p:cNvSpPr txBox="1"/>
          <p:nvPr/>
        </p:nvSpPr>
        <p:spPr>
          <a:xfrm>
            <a:off x="47475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54</a:t>
            </a:r>
            <a:endParaRPr/>
          </a:p>
        </p:txBody>
      </p:sp>
      <p:sp>
        <p:nvSpPr>
          <p:cNvPr id="140" name="Google Shape;140;p18"/>
          <p:cNvSpPr txBox="1"/>
          <p:nvPr/>
        </p:nvSpPr>
        <p:spPr>
          <a:xfrm>
            <a:off x="5272438"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48</a:t>
            </a:r>
            <a:endParaRPr/>
          </a:p>
        </p:txBody>
      </p:sp>
      <p:sp>
        <p:nvSpPr>
          <p:cNvPr id="141" name="Google Shape;141;p18"/>
          <p:cNvSpPr txBox="1"/>
          <p:nvPr/>
        </p:nvSpPr>
        <p:spPr>
          <a:xfrm>
            <a:off x="5245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142" name="Google Shape;142;p18"/>
          <p:cNvSpPr txBox="1"/>
          <p:nvPr/>
        </p:nvSpPr>
        <p:spPr>
          <a:xfrm>
            <a:off x="47475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7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480" name="Google Shape;1480;p72"/>
          <p:cNvSpPr txBox="1"/>
          <p:nvPr/>
        </p:nvSpPr>
        <p:spPr>
          <a:xfrm>
            <a:off x="248525" y="945900"/>
            <a:ext cx="1990500" cy="41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clicked, a customer can update all appointment details as listed.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If customer changes date or time within 12 hrs of scheduled appointment, reschedule fee may apply</a:t>
            </a:r>
            <a:endParaRPr sz="900"/>
          </a:p>
          <a:p>
            <a:pPr indent="-285750" lvl="0" marL="457200" rtl="0" algn="l">
              <a:spcBef>
                <a:spcPts val="0"/>
              </a:spcBef>
              <a:spcAft>
                <a:spcPts val="0"/>
              </a:spcAft>
              <a:buSzPts val="900"/>
              <a:buChar char="●"/>
            </a:pPr>
            <a:r>
              <a:rPr lang="en" sz="900"/>
              <a:t>If more hours or crew are needed customer must confirm updated estimate</a:t>
            </a:r>
            <a:endParaRPr sz="900"/>
          </a:p>
          <a:p>
            <a:pPr indent="-285750" lvl="0" marL="457200" rtl="0" algn="l">
              <a:spcBef>
                <a:spcPts val="0"/>
              </a:spcBef>
              <a:spcAft>
                <a:spcPts val="0"/>
              </a:spcAft>
              <a:buSzPts val="900"/>
              <a:buChar char="●"/>
            </a:pPr>
            <a:r>
              <a:rPr lang="en" sz="900"/>
              <a:t>If cancel option is clicked, customer is taken to a new form.</a:t>
            </a:r>
            <a:endParaRPr sz="900"/>
          </a:p>
          <a:p>
            <a:pPr indent="-285750" lvl="0" marL="457200" rtl="0" algn="l">
              <a:spcBef>
                <a:spcPts val="0"/>
              </a:spcBef>
              <a:spcAft>
                <a:spcPts val="0"/>
              </a:spcAft>
              <a:buSzPts val="900"/>
              <a:buChar char="●"/>
            </a:pPr>
            <a:r>
              <a:rPr lang="en" sz="900"/>
              <a:t>Submit button only appears when information change is made</a:t>
            </a:r>
            <a:endParaRPr sz="900"/>
          </a:p>
          <a:p>
            <a:pPr indent="-285750" lvl="0" marL="457200" rtl="0" algn="l">
              <a:spcBef>
                <a:spcPts val="0"/>
              </a:spcBef>
              <a:spcAft>
                <a:spcPts val="0"/>
              </a:spcAft>
              <a:buSzPts val="900"/>
              <a:buChar char="●"/>
            </a:pPr>
            <a:r>
              <a:rPr lang="en" sz="900"/>
              <a:t>All updates are put in dashboard and notification sent to team members</a:t>
            </a:r>
            <a:endParaRPr sz="900"/>
          </a:p>
          <a:p>
            <a:pPr indent="-285750" lvl="0" marL="457200" rtl="0" algn="l">
              <a:spcBef>
                <a:spcPts val="0"/>
              </a:spcBef>
              <a:spcAft>
                <a:spcPts val="0"/>
              </a:spcAft>
              <a:buSzPts val="900"/>
              <a:buChar char="●"/>
            </a:pPr>
            <a:r>
              <a:rPr lang="en" sz="900">
                <a:solidFill>
                  <a:schemeClr val="dk1"/>
                </a:solidFill>
              </a:rPr>
              <a:t>Activity is logged in activity log in dashboard</a:t>
            </a:r>
            <a:endParaRPr sz="900"/>
          </a:p>
        </p:txBody>
      </p:sp>
      <p:sp>
        <p:nvSpPr>
          <p:cNvPr id="1481" name="Google Shape;1481;p7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2"/>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483" name="Google Shape;1483;p7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484" name="Google Shape;1484;p72"/>
          <p:cNvGrpSpPr/>
          <p:nvPr/>
        </p:nvGrpSpPr>
        <p:grpSpPr>
          <a:xfrm>
            <a:off x="3596550" y="2923875"/>
            <a:ext cx="1950900" cy="320100"/>
            <a:chOff x="3586200" y="3404100"/>
            <a:chExt cx="1950900" cy="320100"/>
          </a:xfrm>
        </p:grpSpPr>
        <p:sp>
          <p:nvSpPr>
            <p:cNvPr id="1485" name="Google Shape;1485;p7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486" name="Google Shape;1486;p7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72"/>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488" name="Google Shape;1488;p72"/>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489" name="Google Shape;1489;p72"/>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490" name="Google Shape;1490;p72"/>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491" name="Google Shape;1491;p72"/>
          <p:cNvGrpSpPr/>
          <p:nvPr/>
        </p:nvGrpSpPr>
        <p:grpSpPr>
          <a:xfrm>
            <a:off x="3596550" y="4284550"/>
            <a:ext cx="1950900" cy="360000"/>
            <a:chOff x="3596550" y="4284550"/>
            <a:chExt cx="1950900" cy="360000"/>
          </a:xfrm>
        </p:grpSpPr>
        <p:sp>
          <p:nvSpPr>
            <p:cNvPr id="1492" name="Google Shape;1492;p7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3" name="Google Shape;1493;p7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494" name="Google Shape;1494;p7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495" name="Google Shape;1495;p7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496" name="Google Shape;1496;p72"/>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497" name="Google Shape;1497;p72"/>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499" name="Google Shape;1499;p72"/>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00" name="Google Shape;1500;p72"/>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01" name="Google Shape;1501;p72"/>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02" name="Google Shape;1502;p72"/>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03" name="Google Shape;1503;p72"/>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04" name="Google Shape;1504;p72"/>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507" name="Google Shape;1507;p7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508" name="Google Shape;1508;p72"/>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Customers Name</a:t>
            </a:r>
            <a:endParaRPr sz="1200"/>
          </a:p>
          <a:p>
            <a:pPr indent="-304800" lvl="0" marL="457200" rtl="0" algn="l">
              <a:spcBef>
                <a:spcPts val="0"/>
              </a:spcBef>
              <a:spcAft>
                <a:spcPts val="0"/>
              </a:spcAft>
              <a:buSzPts val="1200"/>
              <a:buChar char="●"/>
            </a:pPr>
            <a:r>
              <a:rPr lang="en" sz="1200"/>
              <a:t>Date</a:t>
            </a:r>
            <a:endParaRPr sz="1200"/>
          </a:p>
          <a:p>
            <a:pPr indent="-304800" lvl="0" marL="457200" rtl="0" algn="l">
              <a:spcBef>
                <a:spcPts val="0"/>
              </a:spcBef>
              <a:spcAft>
                <a:spcPts val="0"/>
              </a:spcAft>
              <a:buSzPts val="1200"/>
              <a:buChar char="●"/>
            </a:pPr>
            <a:r>
              <a:rPr lang="en" sz="1200"/>
              <a:t>Start Time</a:t>
            </a:r>
            <a:endParaRPr sz="1200"/>
          </a:p>
          <a:p>
            <a:pPr indent="-304800" lvl="0" marL="457200" rtl="0" algn="l">
              <a:spcBef>
                <a:spcPts val="0"/>
              </a:spcBef>
              <a:spcAft>
                <a:spcPts val="0"/>
              </a:spcAft>
              <a:buSzPts val="1200"/>
              <a:buChar char="●"/>
            </a:pPr>
            <a:r>
              <a:rPr lang="en" sz="1200"/>
              <a:t>Hours needed</a:t>
            </a:r>
            <a:endParaRPr sz="1200"/>
          </a:p>
          <a:p>
            <a:pPr indent="-304800" lvl="0" marL="457200" rtl="0" algn="l">
              <a:spcBef>
                <a:spcPts val="0"/>
              </a:spcBef>
              <a:spcAft>
                <a:spcPts val="0"/>
              </a:spcAft>
              <a:buSzPts val="1200"/>
              <a:buChar char="●"/>
            </a:pPr>
            <a:r>
              <a:rPr lang="en" sz="1200"/>
              <a:t>Service Type</a:t>
            </a:r>
            <a:endParaRPr sz="1200"/>
          </a:p>
          <a:p>
            <a:pPr indent="-304800" lvl="0" marL="457200" rtl="0" algn="l">
              <a:spcBef>
                <a:spcPts val="0"/>
              </a:spcBef>
              <a:spcAft>
                <a:spcPts val="0"/>
              </a:spcAft>
              <a:buSzPts val="1200"/>
              <a:buChar char="●"/>
            </a:pPr>
            <a:r>
              <a:rPr lang="en" sz="1200"/>
              <a:t>Crew Size</a:t>
            </a:r>
            <a:endParaRPr sz="1200"/>
          </a:p>
          <a:p>
            <a:pPr indent="-304800" lvl="0" marL="457200" rtl="0" algn="l">
              <a:spcBef>
                <a:spcPts val="0"/>
              </a:spcBef>
              <a:spcAft>
                <a:spcPts val="0"/>
              </a:spcAft>
              <a:buSzPts val="1200"/>
              <a:buChar char="●"/>
            </a:pPr>
            <a:r>
              <a:rPr lang="en" sz="1200"/>
              <a:t>Number </a:t>
            </a:r>
            <a:endParaRPr sz="1200"/>
          </a:p>
          <a:p>
            <a:pPr indent="-304800" lvl="0" marL="457200" rtl="0" algn="l">
              <a:spcBef>
                <a:spcPts val="0"/>
              </a:spcBef>
              <a:spcAft>
                <a:spcPts val="0"/>
              </a:spcAft>
              <a:buSzPts val="1200"/>
              <a:buChar char="●"/>
            </a:pPr>
            <a:r>
              <a:rPr lang="en" sz="1200"/>
              <a:t>Address</a:t>
            </a:r>
            <a:endParaRPr sz="1200"/>
          </a:p>
          <a:p>
            <a:pPr indent="0" lvl="0" marL="0" rtl="0" algn="l">
              <a:spcBef>
                <a:spcPts val="0"/>
              </a:spcBef>
              <a:spcAft>
                <a:spcPts val="0"/>
              </a:spcAft>
              <a:buNone/>
            </a:pPr>
            <a:r>
              <a:t/>
            </a:r>
            <a:endParaRPr/>
          </a:p>
        </p:txBody>
      </p:sp>
      <p:sp>
        <p:nvSpPr>
          <p:cNvPr id="1510" name="Google Shape;1510;p72"/>
          <p:cNvSpPr txBox="1"/>
          <p:nvPr/>
        </p:nvSpPr>
        <p:spPr>
          <a:xfrm>
            <a:off x="45720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
        <p:nvSpPr>
          <p:cNvPr id="1511" name="Google Shape;1511;p72"/>
          <p:cNvSpPr txBox="1"/>
          <p:nvPr/>
        </p:nvSpPr>
        <p:spPr>
          <a:xfrm>
            <a:off x="248525" y="142700"/>
            <a:ext cx="12504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a:t>
            </a:r>
            <a:endParaRPr/>
          </a:p>
        </p:txBody>
      </p:sp>
      <p:sp>
        <p:nvSpPr>
          <p:cNvPr id="1512" name="Google Shape;1512;p72"/>
          <p:cNvSpPr txBox="1"/>
          <p:nvPr/>
        </p:nvSpPr>
        <p:spPr>
          <a:xfrm>
            <a:off x="3988050" y="3339638"/>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513" name="Google Shape;1513;p72"/>
          <p:cNvSpPr txBox="1"/>
          <p:nvPr/>
        </p:nvSpPr>
        <p:spPr>
          <a:xfrm>
            <a:off x="39149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Back</a:t>
            </a:r>
            <a:endParaRPr sz="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7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19" name="Google Shape;1519;p73"/>
          <p:cNvSpPr txBox="1"/>
          <p:nvPr/>
        </p:nvSpPr>
        <p:spPr>
          <a:xfrm>
            <a:off x="248525" y="1251650"/>
            <a:ext cx="1990500" cy="16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If a customer clicks cancel, they are taken to another screen.</a:t>
            </a:r>
            <a:endParaRPr sz="900"/>
          </a:p>
        </p:txBody>
      </p:sp>
      <p:sp>
        <p:nvSpPr>
          <p:cNvPr id="1520" name="Google Shape;1520;p7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3"/>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522" name="Google Shape;1522;p7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523" name="Google Shape;1523;p73"/>
          <p:cNvGrpSpPr/>
          <p:nvPr/>
        </p:nvGrpSpPr>
        <p:grpSpPr>
          <a:xfrm>
            <a:off x="3596550" y="2923875"/>
            <a:ext cx="1950900" cy="320100"/>
            <a:chOff x="3586200" y="3404100"/>
            <a:chExt cx="1950900" cy="320100"/>
          </a:xfrm>
        </p:grpSpPr>
        <p:sp>
          <p:nvSpPr>
            <p:cNvPr id="1524" name="Google Shape;1524;p7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25" name="Google Shape;1525;p7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73"/>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527" name="Google Shape;1527;p73"/>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528" name="Google Shape;1528;p73"/>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529" name="Google Shape;1529;p73"/>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530" name="Google Shape;1530;p73"/>
          <p:cNvGrpSpPr/>
          <p:nvPr/>
        </p:nvGrpSpPr>
        <p:grpSpPr>
          <a:xfrm>
            <a:off x="3596550" y="4284550"/>
            <a:ext cx="1950900" cy="360000"/>
            <a:chOff x="3596550" y="4284550"/>
            <a:chExt cx="1950900" cy="360000"/>
          </a:xfrm>
        </p:grpSpPr>
        <p:sp>
          <p:nvSpPr>
            <p:cNvPr id="1531" name="Google Shape;1531;p7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2" name="Google Shape;1532;p7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533" name="Google Shape;1533;p7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534" name="Google Shape;1534;p73"/>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535" name="Google Shape;1535;p73"/>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536" name="Google Shape;1536;p73"/>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3"/>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38" name="Google Shape;1538;p73"/>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39" name="Google Shape;1539;p73"/>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40" name="Google Shape;1540;p73"/>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41" name="Google Shape;1541;p73"/>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42" name="Google Shape;1542;p73"/>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43" name="Google Shape;1543;p73"/>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3"/>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3"/>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546" name="Google Shape;1546;p7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547" name="Google Shape;1547;p73"/>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3"/>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Customers Name</a:t>
            </a:r>
            <a:endParaRPr sz="1200"/>
          </a:p>
          <a:p>
            <a:pPr indent="-304800" lvl="0" marL="457200" rtl="0" algn="l">
              <a:spcBef>
                <a:spcPts val="0"/>
              </a:spcBef>
              <a:spcAft>
                <a:spcPts val="0"/>
              </a:spcAft>
              <a:buSzPts val="1200"/>
              <a:buChar char="●"/>
            </a:pPr>
            <a:r>
              <a:rPr lang="en" sz="1200"/>
              <a:t>Date</a:t>
            </a:r>
            <a:endParaRPr sz="1200"/>
          </a:p>
          <a:p>
            <a:pPr indent="-304800" lvl="0" marL="457200" rtl="0" algn="l">
              <a:spcBef>
                <a:spcPts val="0"/>
              </a:spcBef>
              <a:spcAft>
                <a:spcPts val="0"/>
              </a:spcAft>
              <a:buSzPts val="1200"/>
              <a:buChar char="●"/>
            </a:pPr>
            <a:r>
              <a:rPr lang="en" sz="1200"/>
              <a:t>Start Time</a:t>
            </a:r>
            <a:endParaRPr sz="1200"/>
          </a:p>
          <a:p>
            <a:pPr indent="-304800" lvl="0" marL="457200" rtl="0" algn="l">
              <a:spcBef>
                <a:spcPts val="0"/>
              </a:spcBef>
              <a:spcAft>
                <a:spcPts val="0"/>
              </a:spcAft>
              <a:buSzPts val="1200"/>
              <a:buChar char="●"/>
            </a:pPr>
            <a:r>
              <a:rPr lang="en" sz="1200"/>
              <a:t>Hours needed</a:t>
            </a:r>
            <a:endParaRPr sz="1200"/>
          </a:p>
          <a:p>
            <a:pPr indent="-304800" lvl="0" marL="457200" rtl="0" algn="l">
              <a:spcBef>
                <a:spcPts val="0"/>
              </a:spcBef>
              <a:spcAft>
                <a:spcPts val="0"/>
              </a:spcAft>
              <a:buSzPts val="1200"/>
              <a:buChar char="●"/>
            </a:pPr>
            <a:r>
              <a:rPr lang="en" sz="1200"/>
              <a:t>Service Type</a:t>
            </a:r>
            <a:endParaRPr sz="1200"/>
          </a:p>
          <a:p>
            <a:pPr indent="-304800" lvl="0" marL="457200" rtl="0" algn="l">
              <a:spcBef>
                <a:spcPts val="0"/>
              </a:spcBef>
              <a:spcAft>
                <a:spcPts val="0"/>
              </a:spcAft>
              <a:buSzPts val="1200"/>
              <a:buChar char="●"/>
            </a:pPr>
            <a:r>
              <a:rPr lang="en" sz="1200"/>
              <a:t>Crew Size</a:t>
            </a:r>
            <a:endParaRPr sz="1200"/>
          </a:p>
          <a:p>
            <a:pPr indent="-304800" lvl="0" marL="457200" rtl="0" algn="l">
              <a:spcBef>
                <a:spcPts val="0"/>
              </a:spcBef>
              <a:spcAft>
                <a:spcPts val="0"/>
              </a:spcAft>
              <a:buSzPts val="1200"/>
              <a:buChar char="●"/>
            </a:pPr>
            <a:r>
              <a:rPr lang="en" sz="1200"/>
              <a:t>Number </a:t>
            </a:r>
            <a:endParaRPr sz="1200"/>
          </a:p>
          <a:p>
            <a:pPr indent="-304800" lvl="0" marL="457200" rtl="0" algn="l">
              <a:spcBef>
                <a:spcPts val="0"/>
              </a:spcBef>
              <a:spcAft>
                <a:spcPts val="0"/>
              </a:spcAft>
              <a:buSzPts val="1200"/>
              <a:buChar char="●"/>
            </a:pPr>
            <a:r>
              <a:rPr lang="en" sz="1200"/>
              <a:t>Address</a:t>
            </a:r>
            <a:endParaRPr sz="1200"/>
          </a:p>
          <a:p>
            <a:pPr indent="0" lvl="0" marL="0" rtl="0" algn="l">
              <a:spcBef>
                <a:spcPts val="0"/>
              </a:spcBef>
              <a:spcAft>
                <a:spcPts val="0"/>
              </a:spcAft>
              <a:buNone/>
            </a:pPr>
            <a:r>
              <a:t/>
            </a:r>
            <a:endParaRPr/>
          </a:p>
        </p:txBody>
      </p:sp>
      <p:sp>
        <p:nvSpPr>
          <p:cNvPr id="1549" name="Google Shape;1549;p73"/>
          <p:cNvSpPr txBox="1"/>
          <p:nvPr/>
        </p:nvSpPr>
        <p:spPr>
          <a:xfrm>
            <a:off x="45720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
        <p:nvSpPr>
          <p:cNvPr id="1550" name="Google Shape;1550;p73"/>
          <p:cNvSpPr txBox="1"/>
          <p:nvPr/>
        </p:nvSpPr>
        <p:spPr>
          <a:xfrm>
            <a:off x="248525" y="142700"/>
            <a:ext cx="1655700" cy="9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551" name="Google Shape;1551;p73"/>
          <p:cNvSpPr txBox="1"/>
          <p:nvPr/>
        </p:nvSpPr>
        <p:spPr>
          <a:xfrm>
            <a:off x="3988050" y="3339638"/>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552" name="Google Shape;1552;p73"/>
          <p:cNvSpPr txBox="1"/>
          <p:nvPr/>
        </p:nvSpPr>
        <p:spPr>
          <a:xfrm>
            <a:off x="39149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Back</a:t>
            </a:r>
            <a:endParaRPr sz="700"/>
          </a:p>
        </p:txBody>
      </p:sp>
      <p:sp>
        <p:nvSpPr>
          <p:cNvPr id="1553" name="Google Shape;1553;p73"/>
          <p:cNvSpPr/>
          <p:nvPr/>
        </p:nvSpPr>
        <p:spPr>
          <a:xfrm>
            <a:off x="2673038" y="31344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p7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59" name="Google Shape;1559;p74"/>
          <p:cNvSpPr txBox="1"/>
          <p:nvPr/>
        </p:nvSpPr>
        <p:spPr>
          <a:xfrm>
            <a:off x="248525" y="1292875"/>
            <a:ext cx="19905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a:t>
            </a:r>
            <a:r>
              <a:rPr lang="en" sz="900"/>
              <a:t>prompts</a:t>
            </a:r>
            <a:r>
              <a:rPr lang="en" sz="900"/>
              <a:t>.</a:t>
            </a:r>
            <a:endParaRPr sz="900">
              <a:solidFill>
                <a:schemeClr val="dk1"/>
              </a:solidFill>
            </a:endParaRPr>
          </a:p>
          <a:p>
            <a:pPr indent="-285750" lvl="0" marL="457200" rtl="0" algn="l">
              <a:spcBef>
                <a:spcPts val="0"/>
              </a:spcBef>
              <a:spcAft>
                <a:spcPts val="0"/>
              </a:spcAft>
              <a:buSzPts val="900"/>
              <a:buChar char="●"/>
            </a:pPr>
            <a:r>
              <a:rPr lang="en" sz="900">
                <a:solidFill>
                  <a:schemeClr val="dk1"/>
                </a:solidFill>
              </a:rPr>
              <a:t>If yes is selected, go back to update appointment details page with time and date option open to change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no move on to next screen</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560" name="Google Shape;1560;p7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562" name="Google Shape;1562;p7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563" name="Google Shape;1563;p74"/>
          <p:cNvGrpSpPr/>
          <p:nvPr/>
        </p:nvGrpSpPr>
        <p:grpSpPr>
          <a:xfrm>
            <a:off x="3596550" y="2923875"/>
            <a:ext cx="1950900" cy="320100"/>
            <a:chOff x="3586200" y="3404100"/>
            <a:chExt cx="1950900" cy="320100"/>
          </a:xfrm>
        </p:grpSpPr>
        <p:sp>
          <p:nvSpPr>
            <p:cNvPr id="1564" name="Google Shape;1564;p7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65" name="Google Shape;1565;p7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7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567" name="Google Shape;1567;p74"/>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568" name="Google Shape;1568;p74"/>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569" name="Google Shape;1569;p74"/>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570" name="Google Shape;1570;p74"/>
          <p:cNvGrpSpPr/>
          <p:nvPr/>
        </p:nvGrpSpPr>
        <p:grpSpPr>
          <a:xfrm>
            <a:off x="3596550" y="4284550"/>
            <a:ext cx="1950900" cy="360000"/>
            <a:chOff x="3596550" y="4284550"/>
            <a:chExt cx="1950900" cy="360000"/>
          </a:xfrm>
        </p:grpSpPr>
        <p:sp>
          <p:nvSpPr>
            <p:cNvPr id="1571" name="Google Shape;1571;p7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2" name="Google Shape;1572;p7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573" name="Google Shape;1573;p7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574" name="Google Shape;1574;p7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575" name="Google Shape;1575;p7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576" name="Google Shape;1576;p7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78" name="Google Shape;1578;p74"/>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79" name="Google Shape;1579;p74"/>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80" name="Google Shape;1580;p74"/>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81" name="Google Shape;1581;p74"/>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82" name="Google Shape;1582;p74"/>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583" name="Google Shape;1583;p7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586" name="Google Shape;1586;p7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587" name="Google Shape;1587;p74"/>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understand things come up, would you like to reschedule?</a:t>
            </a:r>
            <a:endParaRPr sz="1200">
              <a:solidFill>
                <a:schemeClr val="dk1"/>
              </a:solidFill>
            </a:endParaRPr>
          </a:p>
          <a:p>
            <a:pPr indent="0" lvl="0" marL="0" rtl="0" algn="l">
              <a:spcBef>
                <a:spcPts val="0"/>
              </a:spcBef>
              <a:spcAft>
                <a:spcPts val="0"/>
              </a:spcAft>
              <a:buNone/>
            </a:pPr>
            <a:r>
              <a:t/>
            </a:r>
            <a:endParaRPr/>
          </a:p>
        </p:txBody>
      </p:sp>
      <p:sp>
        <p:nvSpPr>
          <p:cNvPr id="1589" name="Google Shape;1589;p74"/>
          <p:cNvSpPr txBox="1"/>
          <p:nvPr/>
        </p:nvSpPr>
        <p:spPr>
          <a:xfrm>
            <a:off x="4572000" y="2595400"/>
            <a:ext cx="70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Cancel</a:t>
            </a:r>
            <a:endParaRPr sz="700"/>
          </a:p>
        </p:txBody>
      </p:sp>
      <p:sp>
        <p:nvSpPr>
          <p:cNvPr id="1590" name="Google Shape;1590;p74"/>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591" name="Google Shape;1591;p74"/>
          <p:cNvSpPr txBox="1"/>
          <p:nvPr/>
        </p:nvSpPr>
        <p:spPr>
          <a:xfrm>
            <a:off x="3914900" y="25954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7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97" name="Google Shape;1597;p75"/>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solidFill>
                  <a:schemeClr val="dk1"/>
                </a:solidFill>
              </a:rPr>
              <a:t>If job is within 12 hours populate cancellation fee message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not move on to next prompt</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598" name="Google Shape;1598;p7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600" name="Google Shape;1600;p7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01" name="Google Shape;1601;p75"/>
          <p:cNvGrpSpPr/>
          <p:nvPr/>
        </p:nvGrpSpPr>
        <p:grpSpPr>
          <a:xfrm>
            <a:off x="3596550" y="2923875"/>
            <a:ext cx="1950900" cy="320100"/>
            <a:chOff x="3586200" y="3404100"/>
            <a:chExt cx="1950900" cy="320100"/>
          </a:xfrm>
        </p:grpSpPr>
        <p:sp>
          <p:nvSpPr>
            <p:cNvPr id="1602" name="Google Shape;1602;p7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03" name="Google Shape;1603;p7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75"/>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605" name="Google Shape;1605;p75"/>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06" name="Google Shape;1606;p75"/>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07" name="Google Shape;1607;p75"/>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608" name="Google Shape;1608;p75"/>
          <p:cNvGrpSpPr/>
          <p:nvPr/>
        </p:nvGrpSpPr>
        <p:grpSpPr>
          <a:xfrm>
            <a:off x="3596550" y="4284550"/>
            <a:ext cx="1950900" cy="360000"/>
            <a:chOff x="3596550" y="4284550"/>
            <a:chExt cx="1950900" cy="360000"/>
          </a:xfrm>
        </p:grpSpPr>
        <p:sp>
          <p:nvSpPr>
            <p:cNvPr id="1609" name="Google Shape;1609;p7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7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611" name="Google Shape;1611;p7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12" name="Google Shape;1612;p75"/>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613" name="Google Shape;1613;p75"/>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614" name="Google Shape;1614;p75"/>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16" name="Google Shape;1616;p75"/>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17" name="Google Shape;1617;p75"/>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18" name="Google Shape;1618;p75"/>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19" name="Google Shape;1619;p75"/>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20" name="Google Shape;1620;p75"/>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21" name="Google Shape;1621;p75"/>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5"/>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624" name="Google Shape;1624;p7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625" name="Google Shape;1625;p75"/>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Your job is scheduled within the next 12 hours, jobs cancelled within 12 hours of start time are subject to a 50% cancellation fee. Would you still like to cancel? </a:t>
            </a:r>
            <a:endParaRPr sz="1200">
              <a:solidFill>
                <a:schemeClr val="dk1"/>
              </a:solidFill>
            </a:endParaRPr>
          </a:p>
          <a:p>
            <a:pPr indent="0" lvl="0" marL="0" rtl="0" algn="l">
              <a:spcBef>
                <a:spcPts val="0"/>
              </a:spcBef>
              <a:spcAft>
                <a:spcPts val="0"/>
              </a:spcAft>
              <a:buNone/>
            </a:pPr>
            <a:r>
              <a:t/>
            </a:r>
            <a:endParaRPr/>
          </a:p>
        </p:txBody>
      </p:sp>
      <p:sp>
        <p:nvSpPr>
          <p:cNvPr id="1627" name="Google Shape;1627;p75"/>
          <p:cNvSpPr txBox="1"/>
          <p:nvPr/>
        </p:nvSpPr>
        <p:spPr>
          <a:xfrm>
            <a:off x="4539625" y="3105525"/>
            <a:ext cx="70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a:t>
            </a:r>
            <a:endParaRPr sz="700"/>
          </a:p>
        </p:txBody>
      </p:sp>
      <p:sp>
        <p:nvSpPr>
          <p:cNvPr id="1628" name="Google Shape;1628;p75"/>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629" name="Google Shape;1629;p75"/>
          <p:cNvSpPr txBox="1"/>
          <p:nvPr/>
        </p:nvSpPr>
        <p:spPr>
          <a:xfrm>
            <a:off x="3823150" y="3108513"/>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p7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35" name="Google Shape;1635;p76"/>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solidFill>
                  <a:schemeClr val="dk1"/>
                </a:solidFill>
              </a:rPr>
              <a:t>If job is outside of 12 hour cancellation window show the following message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they accept yes, take back to the original home screen of app and show 5% increase in discount amount on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no move on to next prompt</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636" name="Google Shape;1636;p7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638" name="Google Shape;1638;p7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39" name="Google Shape;1639;p76"/>
          <p:cNvGrpSpPr/>
          <p:nvPr/>
        </p:nvGrpSpPr>
        <p:grpSpPr>
          <a:xfrm>
            <a:off x="3596550" y="2923875"/>
            <a:ext cx="1950900" cy="320100"/>
            <a:chOff x="3586200" y="3404100"/>
            <a:chExt cx="1950900" cy="320100"/>
          </a:xfrm>
        </p:grpSpPr>
        <p:sp>
          <p:nvSpPr>
            <p:cNvPr id="1640" name="Google Shape;1640;p7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41" name="Google Shape;1641;p7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76"/>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643" name="Google Shape;1643;p76"/>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44" name="Google Shape;1644;p76"/>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45" name="Google Shape;1645;p76"/>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646" name="Google Shape;1646;p76"/>
          <p:cNvGrpSpPr/>
          <p:nvPr/>
        </p:nvGrpSpPr>
        <p:grpSpPr>
          <a:xfrm>
            <a:off x="3596550" y="4284550"/>
            <a:ext cx="1950900" cy="360000"/>
            <a:chOff x="3596550" y="4284550"/>
            <a:chExt cx="1950900" cy="360000"/>
          </a:xfrm>
        </p:grpSpPr>
        <p:sp>
          <p:nvSpPr>
            <p:cNvPr id="1647" name="Google Shape;1647;p7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7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649" name="Google Shape;1649;p7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50" name="Google Shape;1650;p7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651" name="Google Shape;1651;p7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652" name="Google Shape;1652;p76"/>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4" name="Google Shape;1654;p76"/>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5" name="Google Shape;1655;p76"/>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6" name="Google Shape;1656;p76"/>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7" name="Google Shape;1657;p76"/>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8" name="Google Shape;1658;p76"/>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59" name="Google Shape;1659;p76"/>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662" name="Google Shape;1662;p7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663" name="Google Shape;1663;p76"/>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6"/>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really would love to work with you. We’d like to offer you an additional 5% off to let us help.</a:t>
            </a:r>
            <a:endParaRPr sz="1200">
              <a:solidFill>
                <a:schemeClr val="dk1"/>
              </a:solidFill>
            </a:endParaRPr>
          </a:p>
          <a:p>
            <a:pPr indent="0" lvl="0" marL="0" rtl="0" algn="l">
              <a:spcBef>
                <a:spcPts val="0"/>
              </a:spcBef>
              <a:spcAft>
                <a:spcPts val="0"/>
              </a:spcAft>
              <a:buNone/>
            </a:pPr>
            <a:r>
              <a:t/>
            </a:r>
            <a:endParaRPr/>
          </a:p>
        </p:txBody>
      </p:sp>
      <p:sp>
        <p:nvSpPr>
          <p:cNvPr id="1665" name="Google Shape;1665;p76"/>
          <p:cNvSpPr txBox="1"/>
          <p:nvPr/>
        </p:nvSpPr>
        <p:spPr>
          <a:xfrm>
            <a:off x="4539625" y="3105525"/>
            <a:ext cx="97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thanks cancel</a:t>
            </a:r>
            <a:endParaRPr sz="700"/>
          </a:p>
        </p:txBody>
      </p:sp>
      <p:sp>
        <p:nvSpPr>
          <p:cNvPr id="1666" name="Google Shape;1666;p76"/>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667" name="Google Shape;1667;p76"/>
          <p:cNvSpPr txBox="1"/>
          <p:nvPr/>
        </p:nvSpPr>
        <p:spPr>
          <a:xfrm>
            <a:off x="3823150" y="3108513"/>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pic>
        <p:nvPicPr>
          <p:cNvPr id="1672" name="Google Shape;1672;p7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73" name="Google Shape;1673;p77"/>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t>If customer selects other, open a text field for customer to type in answer.</a:t>
            </a:r>
            <a:endParaRPr sz="900"/>
          </a:p>
          <a:p>
            <a:pPr indent="-285750" lvl="0" marL="457200" rtl="0" algn="l">
              <a:spcBef>
                <a:spcPts val="0"/>
              </a:spcBef>
              <a:spcAft>
                <a:spcPts val="0"/>
              </a:spcAft>
              <a:buClr>
                <a:schemeClr val="dk1"/>
              </a:buClr>
              <a:buSzPts val="900"/>
              <a:buChar char="●"/>
            </a:pPr>
            <a:r>
              <a:rPr lang="en" sz="900">
                <a:solidFill>
                  <a:schemeClr val="dk1"/>
                </a:solidFill>
              </a:rPr>
              <a:t>Answer is required then hit submit</a:t>
            </a:r>
            <a:endParaRPr sz="900">
              <a:solidFill>
                <a:schemeClr val="dk1"/>
              </a:solidFill>
            </a:endParaRPr>
          </a:p>
          <a:p>
            <a:pPr indent="0" lvl="0" marL="0" rtl="0" algn="l">
              <a:spcBef>
                <a:spcPts val="0"/>
              </a:spcBef>
              <a:spcAft>
                <a:spcPts val="0"/>
              </a:spcAft>
              <a:buNone/>
            </a:pPr>
            <a:r>
              <a:t/>
            </a:r>
            <a:endParaRPr sz="900"/>
          </a:p>
        </p:txBody>
      </p:sp>
      <p:sp>
        <p:nvSpPr>
          <p:cNvPr id="1674" name="Google Shape;1674;p7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676" name="Google Shape;1676;p7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77" name="Google Shape;1677;p77"/>
          <p:cNvGrpSpPr/>
          <p:nvPr/>
        </p:nvGrpSpPr>
        <p:grpSpPr>
          <a:xfrm>
            <a:off x="3596550" y="2923875"/>
            <a:ext cx="1950900" cy="320100"/>
            <a:chOff x="3586200" y="3404100"/>
            <a:chExt cx="1950900" cy="320100"/>
          </a:xfrm>
        </p:grpSpPr>
        <p:sp>
          <p:nvSpPr>
            <p:cNvPr id="1678" name="Google Shape;1678;p7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79" name="Google Shape;1679;p7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77"/>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681" name="Google Shape;1681;p77"/>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82" name="Google Shape;1682;p77"/>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83" name="Google Shape;1683;p77"/>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684" name="Google Shape;1684;p77"/>
          <p:cNvGrpSpPr/>
          <p:nvPr/>
        </p:nvGrpSpPr>
        <p:grpSpPr>
          <a:xfrm>
            <a:off x="3596550" y="4284550"/>
            <a:ext cx="1950900" cy="360000"/>
            <a:chOff x="3596550" y="4284550"/>
            <a:chExt cx="1950900" cy="360000"/>
          </a:xfrm>
        </p:grpSpPr>
        <p:sp>
          <p:nvSpPr>
            <p:cNvPr id="1685" name="Google Shape;1685;p7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6" name="Google Shape;1686;p7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687" name="Google Shape;1687;p7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88" name="Google Shape;1688;p7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689" name="Google Shape;1689;p7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690" name="Google Shape;1690;p77"/>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2" name="Google Shape;1692;p77"/>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3" name="Google Shape;1693;p77"/>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4" name="Google Shape;1694;p77"/>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5" name="Google Shape;1695;p77"/>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6" name="Google Shape;1696;p77"/>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697" name="Google Shape;1697;p77"/>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700" name="Google Shape;1700;p7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701" name="Google Shape;1701;p77"/>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What is your reason for cancelling?</a:t>
            </a:r>
            <a:endParaRPr sz="12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Found a better price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Change of plans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Help from friends and family</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No longer need service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Desired time not available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Other</a:t>
            </a:r>
            <a:endParaRPr sz="1000">
              <a:solidFill>
                <a:schemeClr val="dk1"/>
              </a:solidFill>
            </a:endParaRPr>
          </a:p>
          <a:p>
            <a:pPr indent="0" lvl="0" marL="0" rtl="0" algn="l">
              <a:spcBef>
                <a:spcPts val="0"/>
              </a:spcBef>
              <a:spcAft>
                <a:spcPts val="0"/>
              </a:spcAft>
              <a:buNone/>
            </a:pPr>
            <a:r>
              <a:t/>
            </a:r>
            <a:endParaRPr sz="1000"/>
          </a:p>
        </p:txBody>
      </p:sp>
      <p:sp>
        <p:nvSpPr>
          <p:cNvPr id="1703" name="Google Shape;1703;p77"/>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704" name="Google Shape;1704;p77"/>
          <p:cNvSpPr txBox="1"/>
          <p:nvPr/>
        </p:nvSpPr>
        <p:spPr>
          <a:xfrm>
            <a:off x="4274850" y="3441638"/>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7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10" name="Google Shape;1710;p78"/>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t>If customer selects keep my appointment show confirmation message A.</a:t>
            </a:r>
            <a:endParaRPr sz="900"/>
          </a:p>
          <a:p>
            <a:pPr indent="-285750" lvl="0" marL="457200" rtl="0" algn="l">
              <a:spcBef>
                <a:spcPts val="0"/>
              </a:spcBef>
              <a:spcAft>
                <a:spcPts val="0"/>
              </a:spcAft>
              <a:buSzPts val="900"/>
              <a:buChar char="●"/>
            </a:pPr>
            <a:r>
              <a:rPr lang="en" sz="900"/>
              <a:t>If customer swipes left to right show confirmation message B.</a:t>
            </a:r>
            <a:endParaRPr sz="900"/>
          </a:p>
          <a:p>
            <a:pPr indent="0" lvl="0" marL="0" rtl="0" algn="l">
              <a:spcBef>
                <a:spcPts val="0"/>
              </a:spcBef>
              <a:spcAft>
                <a:spcPts val="0"/>
              </a:spcAft>
              <a:buNone/>
            </a:pPr>
            <a:r>
              <a:t/>
            </a:r>
            <a:endParaRPr sz="900"/>
          </a:p>
        </p:txBody>
      </p:sp>
      <p:sp>
        <p:nvSpPr>
          <p:cNvPr id="1711" name="Google Shape;1711;p7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8"/>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713" name="Google Shape;1713;p7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714" name="Google Shape;1714;p78"/>
          <p:cNvGrpSpPr/>
          <p:nvPr/>
        </p:nvGrpSpPr>
        <p:grpSpPr>
          <a:xfrm>
            <a:off x="3596550" y="2923875"/>
            <a:ext cx="1950900" cy="320100"/>
            <a:chOff x="3586200" y="3404100"/>
            <a:chExt cx="1950900" cy="320100"/>
          </a:xfrm>
        </p:grpSpPr>
        <p:sp>
          <p:nvSpPr>
            <p:cNvPr id="1715" name="Google Shape;1715;p7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16" name="Google Shape;1716;p7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78"/>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718" name="Google Shape;1718;p78"/>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19" name="Google Shape;1719;p78"/>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20" name="Google Shape;1720;p78"/>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721" name="Google Shape;1721;p78"/>
          <p:cNvGrpSpPr/>
          <p:nvPr/>
        </p:nvGrpSpPr>
        <p:grpSpPr>
          <a:xfrm>
            <a:off x="3596550" y="4284550"/>
            <a:ext cx="1950900" cy="360000"/>
            <a:chOff x="3596550" y="4284550"/>
            <a:chExt cx="1950900" cy="360000"/>
          </a:xfrm>
        </p:grpSpPr>
        <p:sp>
          <p:nvSpPr>
            <p:cNvPr id="1722" name="Google Shape;1722;p7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3" name="Google Shape;1723;p7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724" name="Google Shape;1724;p7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725" name="Google Shape;1725;p7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726" name="Google Shape;1726;p7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727" name="Google Shape;1727;p78"/>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8"/>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29" name="Google Shape;1729;p78"/>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30" name="Google Shape;1730;p78"/>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31" name="Google Shape;1731;p78"/>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32" name="Google Shape;1732;p78"/>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33" name="Google Shape;1733;p78"/>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34" name="Google Shape;1734;p78"/>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8"/>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8"/>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737" name="Google Shape;1737;p7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738" name="Google Shape;1738;p78"/>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8"/>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Please swipe the bar from left to right to confirm cancel</a:t>
            </a:r>
            <a:endParaRPr sz="1000">
              <a:solidFill>
                <a:schemeClr val="dk1"/>
              </a:solidFill>
            </a:endParaRPr>
          </a:p>
          <a:p>
            <a:pPr indent="0" lvl="0" marL="0" rtl="0" algn="l">
              <a:spcBef>
                <a:spcPts val="0"/>
              </a:spcBef>
              <a:spcAft>
                <a:spcPts val="0"/>
              </a:spcAft>
              <a:buNone/>
            </a:pPr>
            <a:r>
              <a:t/>
            </a:r>
            <a:endParaRPr sz="1000"/>
          </a:p>
        </p:txBody>
      </p:sp>
      <p:sp>
        <p:nvSpPr>
          <p:cNvPr id="1740" name="Google Shape;1740;p78"/>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741" name="Google Shape;1741;p78"/>
          <p:cNvSpPr txBox="1"/>
          <p:nvPr/>
        </p:nvSpPr>
        <p:spPr>
          <a:xfrm>
            <a:off x="3700025" y="2965275"/>
            <a:ext cx="1715100" cy="3600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
        <p:nvSpPr>
          <p:cNvPr id="1742" name="Google Shape;1742;p78"/>
          <p:cNvSpPr/>
          <p:nvPr/>
        </p:nvSpPr>
        <p:spPr>
          <a:xfrm>
            <a:off x="4002571" y="2978800"/>
            <a:ext cx="949800" cy="360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8"/>
          <p:cNvSpPr txBox="1"/>
          <p:nvPr/>
        </p:nvSpPr>
        <p:spPr>
          <a:xfrm>
            <a:off x="4013100" y="3645613"/>
            <a:ext cx="11178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Keep my appointment</a:t>
            </a:r>
            <a:endParaRPr sz="7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7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49" name="Google Shape;1749;p79"/>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t>Confirmation message A.</a:t>
            </a:r>
            <a:endParaRPr sz="900"/>
          </a:p>
          <a:p>
            <a:pPr indent="-285750" lvl="0" marL="457200" rtl="0" algn="l">
              <a:spcBef>
                <a:spcPts val="0"/>
              </a:spcBef>
              <a:spcAft>
                <a:spcPts val="0"/>
              </a:spcAft>
              <a:buClr>
                <a:schemeClr val="dk1"/>
              </a:buClr>
              <a:buSzPts val="900"/>
              <a:buChar char="●"/>
            </a:pPr>
            <a:r>
              <a:rPr lang="en" sz="900">
                <a:solidFill>
                  <a:schemeClr val="dk1"/>
                </a:solidFill>
              </a:rPr>
              <a:t>If yes is selected, go back to update appointment details page with time and date option open to change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no move on to next screen.</a:t>
            </a:r>
            <a:endParaRPr sz="900"/>
          </a:p>
          <a:p>
            <a:pPr indent="0" lvl="0" marL="0" rtl="0" algn="l">
              <a:spcBef>
                <a:spcPts val="0"/>
              </a:spcBef>
              <a:spcAft>
                <a:spcPts val="0"/>
              </a:spcAft>
              <a:buNone/>
            </a:pPr>
            <a:r>
              <a:t/>
            </a:r>
            <a:endParaRPr sz="900"/>
          </a:p>
        </p:txBody>
      </p:sp>
      <p:sp>
        <p:nvSpPr>
          <p:cNvPr id="1750" name="Google Shape;1750;p7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752" name="Google Shape;1752;p7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753" name="Google Shape;1753;p79"/>
          <p:cNvGrpSpPr/>
          <p:nvPr/>
        </p:nvGrpSpPr>
        <p:grpSpPr>
          <a:xfrm>
            <a:off x="3596550" y="2923875"/>
            <a:ext cx="1950900" cy="320100"/>
            <a:chOff x="3586200" y="3404100"/>
            <a:chExt cx="1950900" cy="320100"/>
          </a:xfrm>
        </p:grpSpPr>
        <p:sp>
          <p:nvSpPr>
            <p:cNvPr id="1754" name="Google Shape;1754;p7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55" name="Google Shape;1755;p7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79"/>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757" name="Google Shape;1757;p79"/>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58" name="Google Shape;1758;p79"/>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59" name="Google Shape;1759;p79"/>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760" name="Google Shape;1760;p79"/>
          <p:cNvGrpSpPr/>
          <p:nvPr/>
        </p:nvGrpSpPr>
        <p:grpSpPr>
          <a:xfrm>
            <a:off x="3596550" y="4284550"/>
            <a:ext cx="1950900" cy="360000"/>
            <a:chOff x="3596550" y="4284550"/>
            <a:chExt cx="1950900" cy="360000"/>
          </a:xfrm>
        </p:grpSpPr>
        <p:sp>
          <p:nvSpPr>
            <p:cNvPr id="1761" name="Google Shape;1761;p7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2" name="Google Shape;1762;p7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763" name="Google Shape;1763;p7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764" name="Google Shape;1764;p7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765" name="Google Shape;1765;p7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766" name="Google Shape;1766;p79"/>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68" name="Google Shape;1768;p79"/>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69" name="Google Shape;1769;p79"/>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70" name="Google Shape;1770;p79"/>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71" name="Google Shape;1771;p79"/>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72" name="Google Shape;1772;p79"/>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773" name="Google Shape;1773;p79"/>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776" name="Google Shape;1776;p7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777" name="Google Shape;1777;p79"/>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Would you like to </a:t>
            </a:r>
            <a:r>
              <a:rPr lang="en" sz="1200">
                <a:solidFill>
                  <a:schemeClr val="dk1"/>
                </a:solidFill>
              </a:rPr>
              <a:t>reschedule</a:t>
            </a:r>
            <a:r>
              <a:rPr lang="en" sz="1200">
                <a:solidFill>
                  <a:schemeClr val="dk1"/>
                </a:solidFill>
              </a:rPr>
              <a:t>?</a:t>
            </a:r>
            <a:endParaRPr sz="1000">
              <a:solidFill>
                <a:schemeClr val="dk1"/>
              </a:solidFill>
            </a:endParaRPr>
          </a:p>
          <a:p>
            <a:pPr indent="0" lvl="0" marL="0" rtl="0" algn="l">
              <a:spcBef>
                <a:spcPts val="0"/>
              </a:spcBef>
              <a:spcAft>
                <a:spcPts val="0"/>
              </a:spcAft>
              <a:buNone/>
            </a:pPr>
            <a:r>
              <a:t/>
            </a:r>
            <a:endParaRPr sz="1000"/>
          </a:p>
        </p:txBody>
      </p:sp>
      <p:sp>
        <p:nvSpPr>
          <p:cNvPr id="1779" name="Google Shape;1779;p79"/>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780" name="Google Shape;1780;p79"/>
          <p:cNvSpPr txBox="1"/>
          <p:nvPr/>
        </p:nvSpPr>
        <p:spPr>
          <a:xfrm>
            <a:off x="4539750" y="2563775"/>
            <a:ext cx="875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thanks</a:t>
            </a:r>
            <a:endParaRPr sz="700"/>
          </a:p>
        </p:txBody>
      </p:sp>
      <p:sp>
        <p:nvSpPr>
          <p:cNvPr id="1781" name="Google Shape;1781;p79"/>
          <p:cNvSpPr txBox="1"/>
          <p:nvPr/>
        </p:nvSpPr>
        <p:spPr>
          <a:xfrm>
            <a:off x="3817750" y="2563763"/>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pic>
        <p:nvPicPr>
          <p:cNvPr id="1786" name="Google Shape;1786;p8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87" name="Google Shape;1787;p80"/>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Clr>
                <a:schemeClr val="dk1"/>
              </a:buClr>
              <a:buSzPts val="900"/>
              <a:buChar char="●"/>
            </a:pPr>
            <a:r>
              <a:rPr lang="en" sz="900"/>
              <a:t>After hitting ok. Customer is taken back into the inside of the shift</a:t>
            </a:r>
            <a:endParaRPr sz="900"/>
          </a:p>
          <a:p>
            <a:pPr indent="0" lvl="0" marL="0" rtl="0" algn="l">
              <a:spcBef>
                <a:spcPts val="0"/>
              </a:spcBef>
              <a:spcAft>
                <a:spcPts val="0"/>
              </a:spcAft>
              <a:buNone/>
            </a:pPr>
            <a:r>
              <a:t/>
            </a:r>
            <a:endParaRPr sz="900"/>
          </a:p>
        </p:txBody>
      </p:sp>
      <p:sp>
        <p:nvSpPr>
          <p:cNvPr id="1788" name="Google Shape;1788;p8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790" name="Google Shape;1790;p8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791" name="Google Shape;1791;p80"/>
          <p:cNvGrpSpPr/>
          <p:nvPr/>
        </p:nvGrpSpPr>
        <p:grpSpPr>
          <a:xfrm>
            <a:off x="3596550" y="2923875"/>
            <a:ext cx="1950900" cy="320100"/>
            <a:chOff x="3586200" y="3404100"/>
            <a:chExt cx="1950900" cy="320100"/>
          </a:xfrm>
        </p:grpSpPr>
        <p:sp>
          <p:nvSpPr>
            <p:cNvPr id="1792" name="Google Shape;1792;p8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93" name="Google Shape;1793;p8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80"/>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795" name="Google Shape;1795;p80"/>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96" name="Google Shape;1796;p80"/>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797" name="Google Shape;1797;p80"/>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798" name="Google Shape;1798;p80"/>
          <p:cNvGrpSpPr/>
          <p:nvPr/>
        </p:nvGrpSpPr>
        <p:grpSpPr>
          <a:xfrm>
            <a:off x="3596550" y="4284550"/>
            <a:ext cx="1950900" cy="360000"/>
            <a:chOff x="3596550" y="4284550"/>
            <a:chExt cx="1950900" cy="360000"/>
          </a:xfrm>
        </p:grpSpPr>
        <p:sp>
          <p:nvSpPr>
            <p:cNvPr id="1799" name="Google Shape;1799;p8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0" name="Google Shape;1800;p8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01" name="Google Shape;1801;p8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02" name="Google Shape;1802;p8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803" name="Google Shape;1803;p8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804" name="Google Shape;1804;p80"/>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06" name="Google Shape;1806;p80"/>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07" name="Google Shape;1807;p80"/>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08" name="Google Shape;1808;p80"/>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09" name="Google Shape;1809;p80"/>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10" name="Google Shape;1810;p80"/>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11" name="Google Shape;1811;p80"/>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814" name="Google Shape;1814;p8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815" name="Google Shape;1815;p80"/>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All set your job is still scheduled for [date] &amp; [time]</a:t>
            </a:r>
            <a:endParaRPr sz="1000">
              <a:solidFill>
                <a:schemeClr val="dk1"/>
              </a:solidFill>
            </a:endParaRPr>
          </a:p>
          <a:p>
            <a:pPr indent="0" lvl="0" marL="0" rtl="0" algn="l">
              <a:spcBef>
                <a:spcPts val="0"/>
              </a:spcBef>
              <a:spcAft>
                <a:spcPts val="0"/>
              </a:spcAft>
              <a:buNone/>
            </a:pPr>
            <a:r>
              <a:t/>
            </a:r>
            <a:endParaRPr sz="1000"/>
          </a:p>
        </p:txBody>
      </p:sp>
      <p:sp>
        <p:nvSpPr>
          <p:cNvPr id="1817" name="Google Shape;1817;p80"/>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818" name="Google Shape;1818;p80"/>
          <p:cNvSpPr txBox="1"/>
          <p:nvPr/>
        </p:nvSpPr>
        <p:spPr>
          <a:xfrm>
            <a:off x="4208700" y="262915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ok</a:t>
            </a:r>
            <a:endParaRPr sz="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p8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24" name="Google Shape;1824;p81"/>
          <p:cNvSpPr txBox="1"/>
          <p:nvPr/>
        </p:nvSpPr>
        <p:spPr>
          <a:xfrm>
            <a:off x="248525" y="1292875"/>
            <a:ext cx="19905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Cancellation screen will go through the following prompts.</a:t>
            </a:r>
            <a:endParaRPr sz="900">
              <a:solidFill>
                <a:schemeClr val="dk1"/>
              </a:solidFill>
            </a:endParaRPr>
          </a:p>
          <a:p>
            <a:pPr indent="-285750" lvl="0" marL="457200" rtl="0" algn="l">
              <a:spcBef>
                <a:spcPts val="0"/>
              </a:spcBef>
              <a:spcAft>
                <a:spcPts val="0"/>
              </a:spcAft>
              <a:buSzPts val="900"/>
              <a:buChar char="●"/>
            </a:pPr>
            <a:r>
              <a:rPr lang="en" sz="900"/>
              <a:t>Confirmation message B.</a:t>
            </a:r>
            <a:endParaRPr sz="900"/>
          </a:p>
          <a:p>
            <a:pPr indent="-285750" lvl="0" marL="457200" rtl="0" algn="l">
              <a:spcBef>
                <a:spcPts val="0"/>
              </a:spcBef>
              <a:spcAft>
                <a:spcPts val="0"/>
              </a:spcAft>
              <a:buSzPts val="900"/>
              <a:buChar char="●"/>
            </a:pPr>
            <a:r>
              <a:rPr lang="en" sz="900"/>
              <a:t>Once ok is hit, confirmation email will be sent.</a:t>
            </a:r>
            <a:endParaRPr sz="900"/>
          </a:p>
          <a:p>
            <a:pPr indent="-285750" lvl="0" marL="457200" rtl="0" algn="l">
              <a:spcBef>
                <a:spcPts val="0"/>
              </a:spcBef>
              <a:spcAft>
                <a:spcPts val="0"/>
              </a:spcAft>
              <a:buSzPts val="900"/>
              <a:buChar char="●"/>
            </a:pPr>
            <a:r>
              <a:rPr lang="en" sz="900"/>
              <a:t>Customer will be taken back to the home screen dashboard</a:t>
            </a:r>
            <a:endParaRPr sz="900"/>
          </a:p>
          <a:p>
            <a:pPr indent="0" lvl="0" marL="0" rtl="0" algn="l">
              <a:spcBef>
                <a:spcPts val="0"/>
              </a:spcBef>
              <a:spcAft>
                <a:spcPts val="0"/>
              </a:spcAft>
              <a:buNone/>
            </a:pPr>
            <a:r>
              <a:t/>
            </a:r>
            <a:endParaRPr sz="900"/>
          </a:p>
        </p:txBody>
      </p:sp>
      <p:sp>
        <p:nvSpPr>
          <p:cNvPr id="1825" name="Google Shape;1825;p8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827" name="Google Shape;1827;p8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828" name="Google Shape;1828;p81"/>
          <p:cNvGrpSpPr/>
          <p:nvPr/>
        </p:nvGrpSpPr>
        <p:grpSpPr>
          <a:xfrm>
            <a:off x="3596550" y="2923875"/>
            <a:ext cx="1950900" cy="320100"/>
            <a:chOff x="3586200" y="3404100"/>
            <a:chExt cx="1950900" cy="320100"/>
          </a:xfrm>
        </p:grpSpPr>
        <p:sp>
          <p:nvSpPr>
            <p:cNvPr id="1829" name="Google Shape;1829;p8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830" name="Google Shape;1830;p8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1" name="Google Shape;1831;p81"/>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832" name="Google Shape;1832;p81"/>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833" name="Google Shape;1833;p81"/>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834" name="Google Shape;1834;p81"/>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835" name="Google Shape;1835;p81"/>
          <p:cNvGrpSpPr/>
          <p:nvPr/>
        </p:nvGrpSpPr>
        <p:grpSpPr>
          <a:xfrm>
            <a:off x="3596550" y="4284550"/>
            <a:ext cx="1950900" cy="360000"/>
            <a:chOff x="3596550" y="4284550"/>
            <a:chExt cx="1950900" cy="360000"/>
          </a:xfrm>
        </p:grpSpPr>
        <p:sp>
          <p:nvSpPr>
            <p:cNvPr id="1836" name="Google Shape;1836;p8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7" name="Google Shape;1837;p8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38" name="Google Shape;1838;p8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39" name="Google Shape;1839;p8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840" name="Google Shape;1840;p8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841" name="Google Shape;1841;p81"/>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3" name="Google Shape;1843;p81"/>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4" name="Google Shape;1844;p81"/>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5" name="Google Shape;1845;p81"/>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6" name="Google Shape;1846;p81"/>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7" name="Google Shape;1847;p81"/>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48" name="Google Shape;1848;p81"/>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851" name="Google Shape;1851;p8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852" name="Google Shape;1852;p81"/>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[name] Your </a:t>
            </a:r>
            <a:r>
              <a:rPr lang="en" sz="1200">
                <a:solidFill>
                  <a:schemeClr val="dk1"/>
                </a:solidFill>
              </a:rPr>
              <a:t>appointment</a:t>
            </a:r>
            <a:r>
              <a:rPr lang="en" sz="1200">
                <a:solidFill>
                  <a:schemeClr val="dk1"/>
                </a:solidFill>
              </a:rPr>
              <a:t> was </a:t>
            </a:r>
            <a:r>
              <a:rPr lang="en" sz="1200">
                <a:solidFill>
                  <a:schemeClr val="dk1"/>
                </a:solidFill>
              </a:rPr>
              <a:t>successfully</a:t>
            </a:r>
            <a:r>
              <a:rPr lang="en" sz="1200">
                <a:solidFill>
                  <a:schemeClr val="dk1"/>
                </a:solidFill>
              </a:rPr>
              <a:t> cancelled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We’re sad to see you go. Hope everything works out! As a parting gift use code “HT2019” for 10% off any future services!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All the best!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000"/>
          </a:p>
        </p:txBody>
      </p:sp>
      <p:sp>
        <p:nvSpPr>
          <p:cNvPr id="1854" name="Google Shape;1854;p81"/>
          <p:cNvSpPr txBox="1"/>
          <p:nvPr/>
        </p:nvSpPr>
        <p:spPr>
          <a:xfrm>
            <a:off x="248525" y="142700"/>
            <a:ext cx="17961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Appointment Details (cancellation)</a:t>
            </a:r>
            <a:endParaRPr/>
          </a:p>
        </p:txBody>
      </p:sp>
      <p:sp>
        <p:nvSpPr>
          <p:cNvPr id="1855" name="Google Shape;1855;p81"/>
          <p:cNvSpPr txBox="1"/>
          <p:nvPr/>
        </p:nvSpPr>
        <p:spPr>
          <a:xfrm>
            <a:off x="3787400" y="3441638"/>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ok</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19"/>
          <p:cNvGrpSpPr/>
          <p:nvPr/>
        </p:nvGrpSpPr>
        <p:grpSpPr>
          <a:xfrm>
            <a:off x="1713625" y="491350"/>
            <a:ext cx="7574525" cy="4358175"/>
            <a:chOff x="1408825" y="491350"/>
            <a:chExt cx="7574525" cy="4358175"/>
          </a:xfrm>
        </p:grpSpPr>
        <p:grpSp>
          <p:nvGrpSpPr>
            <p:cNvPr id="148" name="Google Shape;148;p19"/>
            <p:cNvGrpSpPr/>
            <p:nvPr/>
          </p:nvGrpSpPr>
          <p:grpSpPr>
            <a:xfrm>
              <a:off x="1408825" y="491350"/>
              <a:ext cx="7574525" cy="4358175"/>
              <a:chOff x="1467775" y="642925"/>
              <a:chExt cx="7574525" cy="4358175"/>
            </a:xfrm>
          </p:grpSpPr>
          <p:pic>
            <p:nvPicPr>
              <p:cNvPr id="149" name="Google Shape;149;p19"/>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50" name="Google Shape;150;p19"/>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152" name="Google Shape;152;p19"/>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 name="Google Shape;156;p19"/>
          <p:cNvPicPr preferRelativeResize="0"/>
          <p:nvPr/>
        </p:nvPicPr>
        <p:blipFill rotWithShape="1">
          <a:blip r:embed="rId4">
            <a:alphaModFix/>
          </a:blip>
          <a:srcRect b="5516" l="4255" r="3425" t="5507"/>
          <a:stretch/>
        </p:blipFill>
        <p:spPr>
          <a:xfrm>
            <a:off x="4041675" y="1146825"/>
            <a:ext cx="4126900" cy="3047225"/>
          </a:xfrm>
          <a:prstGeom prst="rect">
            <a:avLst/>
          </a:prstGeom>
          <a:noFill/>
          <a:ln>
            <a:noFill/>
          </a:ln>
        </p:spPr>
      </p:pic>
      <p:sp>
        <p:nvSpPr>
          <p:cNvPr id="157" name="Google Shape;157;p19"/>
          <p:cNvSpPr/>
          <p:nvPr/>
        </p:nvSpPr>
        <p:spPr>
          <a:xfrm>
            <a:off x="63572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158" name="Google Shape;158;p19"/>
          <p:cNvSpPr/>
          <p:nvPr/>
        </p:nvSpPr>
        <p:spPr>
          <a:xfrm>
            <a:off x="51112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47968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68969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161" name="Google Shape;161;p19"/>
          <p:cNvSpPr/>
          <p:nvPr/>
        </p:nvSpPr>
        <p:spPr>
          <a:xfrm>
            <a:off x="75369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sp>
        <p:nvSpPr>
          <p:cNvPr id="162" name="Google Shape;162;p19"/>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164" name="Google Shape;164;p19"/>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165" name="Google Shape;165;p19"/>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a:t>
            </a:r>
            <a:endParaRPr/>
          </a:p>
        </p:txBody>
      </p:sp>
      <p:sp>
        <p:nvSpPr>
          <p:cNvPr id="166" name="Google Shape;166;p19"/>
          <p:cNvSpPr txBox="1"/>
          <p:nvPr/>
        </p:nvSpPr>
        <p:spPr>
          <a:xfrm>
            <a:off x="248525" y="764250"/>
            <a:ext cx="2217300" cy="4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the calendar view should look like when viewing jobs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Filter Logic</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When a filter is selected, the number in the calendar should change reflecting the amount of jobs applicable to that filter. Multiple filters can be selected at once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When a particular date in the calendar is opened it opens up the list/day view.</a:t>
            </a:r>
            <a:endParaRPr sz="900"/>
          </a:p>
        </p:txBody>
      </p:sp>
      <p:sp>
        <p:nvSpPr>
          <p:cNvPr id="167" name="Google Shape;167;p19"/>
          <p:cNvSpPr txBox="1"/>
          <p:nvPr/>
        </p:nvSpPr>
        <p:spPr>
          <a:xfrm>
            <a:off x="47475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68" name="Google Shape;168;p19"/>
          <p:cNvSpPr txBox="1"/>
          <p:nvPr/>
        </p:nvSpPr>
        <p:spPr>
          <a:xfrm>
            <a:off x="5272438"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169" name="Google Shape;169;p19"/>
          <p:cNvSpPr txBox="1"/>
          <p:nvPr/>
        </p:nvSpPr>
        <p:spPr>
          <a:xfrm>
            <a:off x="58437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70" name="Google Shape;170;p19"/>
          <p:cNvSpPr txBox="1"/>
          <p:nvPr/>
        </p:nvSpPr>
        <p:spPr>
          <a:xfrm>
            <a:off x="64761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171" name="Google Shape;171;p19"/>
          <p:cNvSpPr txBox="1"/>
          <p:nvPr/>
        </p:nvSpPr>
        <p:spPr>
          <a:xfrm>
            <a:off x="70410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172" name="Google Shape;172;p19"/>
          <p:cNvSpPr txBox="1"/>
          <p:nvPr/>
        </p:nvSpPr>
        <p:spPr>
          <a:xfrm>
            <a:off x="760605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73" name="Google Shape;173;p19"/>
          <p:cNvSpPr txBox="1"/>
          <p:nvPr/>
        </p:nvSpPr>
        <p:spPr>
          <a:xfrm>
            <a:off x="41151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74" name="Google Shape;174;p19"/>
          <p:cNvSpPr txBox="1"/>
          <p:nvPr/>
        </p:nvSpPr>
        <p:spPr>
          <a:xfrm>
            <a:off x="47475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175" name="Google Shape;175;p19"/>
          <p:cNvSpPr txBox="1"/>
          <p:nvPr/>
        </p:nvSpPr>
        <p:spPr>
          <a:xfrm>
            <a:off x="527245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76" name="Google Shape;176;p19"/>
          <p:cNvSpPr txBox="1"/>
          <p:nvPr/>
        </p:nvSpPr>
        <p:spPr>
          <a:xfrm>
            <a:off x="5843775"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177" name="Google Shape;177;p19"/>
          <p:cNvSpPr txBox="1"/>
          <p:nvPr/>
        </p:nvSpPr>
        <p:spPr>
          <a:xfrm>
            <a:off x="647610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178" name="Google Shape;178;p19"/>
          <p:cNvSpPr txBox="1"/>
          <p:nvPr/>
        </p:nvSpPr>
        <p:spPr>
          <a:xfrm>
            <a:off x="7041075"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179" name="Google Shape;179;p19"/>
          <p:cNvSpPr txBox="1"/>
          <p:nvPr/>
        </p:nvSpPr>
        <p:spPr>
          <a:xfrm>
            <a:off x="760605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180" name="Google Shape;180;p19"/>
          <p:cNvSpPr txBox="1"/>
          <p:nvPr/>
        </p:nvSpPr>
        <p:spPr>
          <a:xfrm>
            <a:off x="760605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81" name="Google Shape;181;p19"/>
          <p:cNvSpPr txBox="1"/>
          <p:nvPr/>
        </p:nvSpPr>
        <p:spPr>
          <a:xfrm>
            <a:off x="760605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82" name="Google Shape;182;p19"/>
          <p:cNvSpPr txBox="1"/>
          <p:nvPr/>
        </p:nvSpPr>
        <p:spPr>
          <a:xfrm>
            <a:off x="7606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183" name="Google Shape;183;p19"/>
          <p:cNvSpPr txBox="1"/>
          <p:nvPr/>
        </p:nvSpPr>
        <p:spPr>
          <a:xfrm>
            <a:off x="70410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184" name="Google Shape;184;p19"/>
          <p:cNvSpPr txBox="1"/>
          <p:nvPr/>
        </p:nvSpPr>
        <p:spPr>
          <a:xfrm>
            <a:off x="70410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98</a:t>
            </a:r>
            <a:endParaRPr/>
          </a:p>
        </p:txBody>
      </p:sp>
      <p:sp>
        <p:nvSpPr>
          <p:cNvPr id="185" name="Google Shape;185;p19"/>
          <p:cNvSpPr txBox="1"/>
          <p:nvPr/>
        </p:nvSpPr>
        <p:spPr>
          <a:xfrm>
            <a:off x="7041075"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186" name="Google Shape;186;p19"/>
          <p:cNvSpPr txBox="1"/>
          <p:nvPr/>
        </p:nvSpPr>
        <p:spPr>
          <a:xfrm>
            <a:off x="6476100"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87" name="Google Shape;187;p19"/>
          <p:cNvSpPr txBox="1"/>
          <p:nvPr/>
        </p:nvSpPr>
        <p:spPr>
          <a:xfrm>
            <a:off x="6476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188" name="Google Shape;188;p19"/>
          <p:cNvSpPr txBox="1"/>
          <p:nvPr/>
        </p:nvSpPr>
        <p:spPr>
          <a:xfrm>
            <a:off x="6476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189" name="Google Shape;189;p19"/>
          <p:cNvSpPr txBox="1"/>
          <p:nvPr/>
        </p:nvSpPr>
        <p:spPr>
          <a:xfrm>
            <a:off x="58437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190" name="Google Shape;190;p19"/>
          <p:cNvSpPr txBox="1"/>
          <p:nvPr/>
        </p:nvSpPr>
        <p:spPr>
          <a:xfrm>
            <a:off x="5272438"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91" name="Google Shape;191;p19"/>
          <p:cNvSpPr txBox="1"/>
          <p:nvPr/>
        </p:nvSpPr>
        <p:spPr>
          <a:xfrm>
            <a:off x="470112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192" name="Google Shape;192;p19"/>
          <p:cNvSpPr txBox="1"/>
          <p:nvPr/>
        </p:nvSpPr>
        <p:spPr>
          <a:xfrm>
            <a:off x="412980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93" name="Google Shape;193;p19"/>
          <p:cNvSpPr txBox="1"/>
          <p:nvPr/>
        </p:nvSpPr>
        <p:spPr>
          <a:xfrm>
            <a:off x="4115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99</a:t>
            </a:r>
            <a:endParaRPr/>
          </a:p>
        </p:txBody>
      </p:sp>
      <p:sp>
        <p:nvSpPr>
          <p:cNvPr id="194" name="Google Shape;194;p19"/>
          <p:cNvSpPr txBox="1"/>
          <p:nvPr/>
        </p:nvSpPr>
        <p:spPr>
          <a:xfrm>
            <a:off x="4115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195" name="Google Shape;195;p19"/>
          <p:cNvSpPr txBox="1"/>
          <p:nvPr/>
        </p:nvSpPr>
        <p:spPr>
          <a:xfrm>
            <a:off x="58437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196" name="Google Shape;196;p19"/>
          <p:cNvSpPr txBox="1"/>
          <p:nvPr/>
        </p:nvSpPr>
        <p:spPr>
          <a:xfrm>
            <a:off x="5860575"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197" name="Google Shape;197;p19"/>
          <p:cNvSpPr txBox="1"/>
          <p:nvPr/>
        </p:nvSpPr>
        <p:spPr>
          <a:xfrm>
            <a:off x="47475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54</a:t>
            </a:r>
            <a:endParaRPr/>
          </a:p>
        </p:txBody>
      </p:sp>
      <p:sp>
        <p:nvSpPr>
          <p:cNvPr id="198" name="Google Shape;198;p19"/>
          <p:cNvSpPr txBox="1"/>
          <p:nvPr/>
        </p:nvSpPr>
        <p:spPr>
          <a:xfrm>
            <a:off x="5272438"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48</a:t>
            </a:r>
            <a:endParaRPr/>
          </a:p>
        </p:txBody>
      </p:sp>
      <p:sp>
        <p:nvSpPr>
          <p:cNvPr id="199" name="Google Shape;199;p19"/>
          <p:cNvSpPr txBox="1"/>
          <p:nvPr/>
        </p:nvSpPr>
        <p:spPr>
          <a:xfrm>
            <a:off x="5245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200" name="Google Shape;200;p19"/>
          <p:cNvSpPr txBox="1"/>
          <p:nvPr/>
        </p:nvSpPr>
        <p:spPr>
          <a:xfrm>
            <a:off x="47475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8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Updating Additional Appointment Details</a:t>
            </a:r>
            <a:endParaRPr sz="4800"/>
          </a:p>
        </p:txBody>
      </p:sp>
      <p:sp>
        <p:nvSpPr>
          <p:cNvPr id="1861" name="Google Shape;1861;p8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pic>
        <p:nvPicPr>
          <p:cNvPr id="1866" name="Google Shape;1866;p8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67" name="Google Shape;1867;p83"/>
          <p:cNvSpPr txBox="1"/>
          <p:nvPr/>
        </p:nvSpPr>
        <p:spPr>
          <a:xfrm>
            <a:off x="248525" y="142700"/>
            <a:ext cx="22887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additional Appointment Details</a:t>
            </a:r>
            <a:endParaRPr/>
          </a:p>
        </p:txBody>
      </p:sp>
      <p:sp>
        <p:nvSpPr>
          <p:cNvPr id="1868" name="Google Shape;1868;p83"/>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update or change additional appointment details</a:t>
            </a:r>
            <a:endParaRPr sz="900"/>
          </a:p>
        </p:txBody>
      </p:sp>
      <p:sp>
        <p:nvSpPr>
          <p:cNvPr id="1869" name="Google Shape;1869;p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871" name="Google Shape;1871;p8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872" name="Google Shape;1872;p83"/>
          <p:cNvGrpSpPr/>
          <p:nvPr/>
        </p:nvGrpSpPr>
        <p:grpSpPr>
          <a:xfrm>
            <a:off x="3596550" y="2923875"/>
            <a:ext cx="1950900" cy="320100"/>
            <a:chOff x="3586200" y="3404100"/>
            <a:chExt cx="1950900" cy="320100"/>
          </a:xfrm>
        </p:grpSpPr>
        <p:sp>
          <p:nvSpPr>
            <p:cNvPr id="1873" name="Google Shape;1873;p8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874" name="Google Shape;1874;p8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5" name="Google Shape;1875;p83"/>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876" name="Google Shape;1876;p83"/>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877" name="Google Shape;1877;p83"/>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878" name="Google Shape;1878;p83"/>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879" name="Google Shape;1879;p83"/>
          <p:cNvGrpSpPr/>
          <p:nvPr/>
        </p:nvGrpSpPr>
        <p:grpSpPr>
          <a:xfrm>
            <a:off x="3596550" y="4284550"/>
            <a:ext cx="1950900" cy="360000"/>
            <a:chOff x="3596550" y="4284550"/>
            <a:chExt cx="1950900" cy="360000"/>
          </a:xfrm>
        </p:grpSpPr>
        <p:sp>
          <p:nvSpPr>
            <p:cNvPr id="1880" name="Google Shape;1880;p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1" name="Google Shape;1881;p8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82" name="Google Shape;1882;p8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83" name="Google Shape;1883;p83"/>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884" name="Google Shape;1884;p83"/>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885" name="Google Shape;1885;p83"/>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87" name="Google Shape;1887;p83"/>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88" name="Google Shape;1888;p83"/>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89" name="Google Shape;1889;p83"/>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90" name="Google Shape;1890;p83"/>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91" name="Google Shape;1891;p83"/>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892" name="Google Shape;1892;p83"/>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895" name="Google Shape;1895;p8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896" name="Google Shape;1896;p83"/>
          <p:cNvSpPr/>
          <p:nvPr/>
        </p:nvSpPr>
        <p:spPr>
          <a:xfrm>
            <a:off x="2266000" y="27404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id="1901" name="Google Shape;1901;p8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02" name="Google Shape;1902;p84"/>
          <p:cNvSpPr txBox="1"/>
          <p:nvPr/>
        </p:nvSpPr>
        <p:spPr>
          <a:xfrm>
            <a:off x="248525" y="945900"/>
            <a:ext cx="1694700" cy="3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One clicked, a customer can update all additional  appointment details as listed.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Updating stairs or elevators factors into a new quote, customer must accept updated quote or message saying time may take longer than originally scheduled</a:t>
            </a:r>
            <a:endParaRPr sz="900"/>
          </a:p>
          <a:p>
            <a:pPr indent="-285750" lvl="0" marL="457200" rtl="0" algn="l">
              <a:spcBef>
                <a:spcPts val="0"/>
              </a:spcBef>
              <a:spcAft>
                <a:spcPts val="0"/>
              </a:spcAft>
              <a:buSzPts val="900"/>
              <a:buChar char="●"/>
            </a:pPr>
            <a:r>
              <a:rPr lang="en" sz="900"/>
              <a:t>All information that is updated team members receive a notification and appointment is updated in dashboard</a:t>
            </a:r>
            <a:endParaRPr sz="900"/>
          </a:p>
          <a:p>
            <a:pPr indent="-285750" lvl="0" marL="457200" rtl="0" algn="l">
              <a:spcBef>
                <a:spcPts val="0"/>
              </a:spcBef>
              <a:spcAft>
                <a:spcPts val="0"/>
              </a:spcAft>
              <a:buSzPts val="900"/>
              <a:buChar char="●"/>
            </a:pPr>
            <a:r>
              <a:rPr lang="en" sz="900">
                <a:solidFill>
                  <a:schemeClr val="dk1"/>
                </a:solidFill>
              </a:rPr>
              <a:t>Activity is logged in activity log in dashboard</a:t>
            </a:r>
            <a:endParaRPr sz="900"/>
          </a:p>
        </p:txBody>
      </p:sp>
      <p:sp>
        <p:nvSpPr>
          <p:cNvPr id="1903" name="Google Shape;1903;p8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4"/>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905" name="Google Shape;1905;p8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906" name="Google Shape;1906;p84"/>
          <p:cNvGrpSpPr/>
          <p:nvPr/>
        </p:nvGrpSpPr>
        <p:grpSpPr>
          <a:xfrm>
            <a:off x="3596550" y="2923875"/>
            <a:ext cx="1950900" cy="320100"/>
            <a:chOff x="3586200" y="3404100"/>
            <a:chExt cx="1950900" cy="320100"/>
          </a:xfrm>
        </p:grpSpPr>
        <p:sp>
          <p:nvSpPr>
            <p:cNvPr id="1907" name="Google Shape;1907;p8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908" name="Google Shape;1908;p8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84"/>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910" name="Google Shape;1910;p84"/>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11" name="Google Shape;1911;p84"/>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12" name="Google Shape;1912;p84"/>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913" name="Google Shape;1913;p84"/>
          <p:cNvGrpSpPr/>
          <p:nvPr/>
        </p:nvGrpSpPr>
        <p:grpSpPr>
          <a:xfrm>
            <a:off x="3596550" y="4284550"/>
            <a:ext cx="1950900" cy="360000"/>
            <a:chOff x="3596550" y="4284550"/>
            <a:chExt cx="1950900" cy="360000"/>
          </a:xfrm>
        </p:grpSpPr>
        <p:sp>
          <p:nvSpPr>
            <p:cNvPr id="1914" name="Google Shape;1914;p8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5" name="Google Shape;1915;p8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16" name="Google Shape;1916;p8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17" name="Google Shape;1917;p8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18" name="Google Shape;1918;p8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19" name="Google Shape;1919;p84"/>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4"/>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1" name="Google Shape;1921;p84"/>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2" name="Google Shape;1922;p84"/>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3" name="Google Shape;1923;p84"/>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4" name="Google Shape;1924;p84"/>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5" name="Google Shape;1925;p84"/>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26" name="Google Shape;1926;p84"/>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4"/>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4"/>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929" name="Google Shape;1929;p8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930" name="Google Shape;1930;p84"/>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4"/>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Message to the team</a:t>
            </a:r>
            <a:endParaRPr sz="1200"/>
          </a:p>
          <a:p>
            <a:pPr indent="-304800" lvl="0" marL="457200" rtl="0" algn="l">
              <a:spcBef>
                <a:spcPts val="0"/>
              </a:spcBef>
              <a:spcAft>
                <a:spcPts val="0"/>
              </a:spcAft>
              <a:buSzPts val="1200"/>
              <a:buChar char="●"/>
            </a:pPr>
            <a:r>
              <a:rPr lang="en" sz="1200"/>
              <a:t>Parking Instructions</a:t>
            </a:r>
            <a:endParaRPr sz="1200"/>
          </a:p>
          <a:p>
            <a:pPr indent="-304800" lvl="0" marL="457200" rtl="0" algn="l">
              <a:spcBef>
                <a:spcPts val="0"/>
              </a:spcBef>
              <a:spcAft>
                <a:spcPts val="0"/>
              </a:spcAft>
              <a:buSzPts val="1200"/>
              <a:buChar char="●"/>
            </a:pPr>
            <a:r>
              <a:rPr lang="en" sz="1200"/>
              <a:t>Security/Gate instructions</a:t>
            </a:r>
            <a:endParaRPr sz="1200"/>
          </a:p>
          <a:p>
            <a:pPr indent="-304800" lvl="0" marL="457200" rtl="0" algn="l">
              <a:spcBef>
                <a:spcPts val="0"/>
              </a:spcBef>
              <a:spcAft>
                <a:spcPts val="0"/>
              </a:spcAft>
              <a:buSzPts val="1200"/>
              <a:buChar char="●"/>
            </a:pPr>
            <a:r>
              <a:rPr lang="en" sz="1200"/>
              <a:t>Pets</a:t>
            </a:r>
            <a:endParaRPr sz="1200"/>
          </a:p>
          <a:p>
            <a:pPr indent="-304800" lvl="0" marL="457200" rtl="0" algn="l">
              <a:spcBef>
                <a:spcPts val="0"/>
              </a:spcBef>
              <a:spcAft>
                <a:spcPts val="0"/>
              </a:spcAft>
              <a:buSzPts val="1200"/>
              <a:buChar char="●"/>
            </a:pPr>
            <a:r>
              <a:rPr lang="en" sz="1200"/>
              <a:t>Stairs</a:t>
            </a:r>
            <a:endParaRPr sz="1200"/>
          </a:p>
          <a:p>
            <a:pPr indent="-304800" lvl="0" marL="457200" rtl="0" algn="l">
              <a:spcBef>
                <a:spcPts val="0"/>
              </a:spcBef>
              <a:spcAft>
                <a:spcPts val="0"/>
              </a:spcAft>
              <a:buSzPts val="1200"/>
              <a:buChar char="●"/>
            </a:pPr>
            <a:r>
              <a:rPr lang="en" sz="1200"/>
              <a:t>Elevators</a:t>
            </a:r>
            <a:endParaRPr sz="1200"/>
          </a:p>
          <a:p>
            <a:pPr indent="0" lvl="0" marL="0" rtl="0" algn="l">
              <a:spcBef>
                <a:spcPts val="0"/>
              </a:spcBef>
              <a:spcAft>
                <a:spcPts val="0"/>
              </a:spcAft>
              <a:buNone/>
            </a:pPr>
            <a:r>
              <a:t/>
            </a:r>
            <a:endParaRPr/>
          </a:p>
        </p:txBody>
      </p:sp>
      <p:sp>
        <p:nvSpPr>
          <p:cNvPr id="1932" name="Google Shape;1932;p84"/>
          <p:cNvSpPr txBox="1"/>
          <p:nvPr/>
        </p:nvSpPr>
        <p:spPr>
          <a:xfrm>
            <a:off x="45720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
        <p:nvSpPr>
          <p:cNvPr id="1933" name="Google Shape;1933;p84"/>
          <p:cNvSpPr txBox="1"/>
          <p:nvPr/>
        </p:nvSpPr>
        <p:spPr>
          <a:xfrm>
            <a:off x="248525" y="142700"/>
            <a:ext cx="17652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Updating additional Appointment Details</a:t>
            </a:r>
            <a:endParaRPr/>
          </a:p>
        </p:txBody>
      </p:sp>
      <p:sp>
        <p:nvSpPr>
          <p:cNvPr id="1934" name="Google Shape;1934;p84"/>
          <p:cNvSpPr txBox="1"/>
          <p:nvPr/>
        </p:nvSpPr>
        <p:spPr>
          <a:xfrm>
            <a:off x="39149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Back</a:t>
            </a:r>
            <a:endParaRPr sz="7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Submitting Job Images</a:t>
            </a:r>
            <a:endParaRPr sz="4800"/>
          </a:p>
        </p:txBody>
      </p:sp>
      <p:sp>
        <p:nvSpPr>
          <p:cNvPr id="1940" name="Google Shape;1940;p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pic>
        <p:nvPicPr>
          <p:cNvPr id="1945" name="Google Shape;1945;p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46" name="Google Shape;1946;p86"/>
          <p:cNvSpPr txBox="1"/>
          <p:nvPr/>
        </p:nvSpPr>
        <p:spPr>
          <a:xfrm>
            <a:off x="248525" y="142700"/>
            <a:ext cx="20982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images of job-site</a:t>
            </a:r>
            <a:endParaRPr/>
          </a:p>
        </p:txBody>
      </p:sp>
      <p:sp>
        <p:nvSpPr>
          <p:cNvPr id="1947" name="Google Shape;1947;p86"/>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update or change additional appointment details</a:t>
            </a:r>
            <a:endParaRPr sz="900"/>
          </a:p>
        </p:txBody>
      </p:sp>
      <p:sp>
        <p:nvSpPr>
          <p:cNvPr id="1948" name="Google Shape;1948;p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6"/>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950" name="Google Shape;1950;p8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951" name="Google Shape;1951;p86"/>
          <p:cNvGrpSpPr/>
          <p:nvPr/>
        </p:nvGrpSpPr>
        <p:grpSpPr>
          <a:xfrm>
            <a:off x="3596550" y="2923875"/>
            <a:ext cx="1950900" cy="320100"/>
            <a:chOff x="3586200" y="3404100"/>
            <a:chExt cx="1950900" cy="320100"/>
          </a:xfrm>
        </p:grpSpPr>
        <p:sp>
          <p:nvSpPr>
            <p:cNvPr id="1952" name="Google Shape;1952;p8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953" name="Google Shape;1953;p8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4" name="Google Shape;1954;p86"/>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955" name="Google Shape;1955;p86"/>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56" name="Google Shape;1956;p86"/>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57" name="Google Shape;1957;p86"/>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958" name="Google Shape;1958;p86"/>
          <p:cNvGrpSpPr/>
          <p:nvPr/>
        </p:nvGrpSpPr>
        <p:grpSpPr>
          <a:xfrm>
            <a:off x="3596550" y="4284550"/>
            <a:ext cx="1950900" cy="360000"/>
            <a:chOff x="3596550" y="4284550"/>
            <a:chExt cx="1950900" cy="360000"/>
          </a:xfrm>
        </p:grpSpPr>
        <p:sp>
          <p:nvSpPr>
            <p:cNvPr id="1959" name="Google Shape;1959;p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0" name="Google Shape;1960;p8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61" name="Google Shape;1961;p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62" name="Google Shape;1962;p8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63" name="Google Shape;1963;p8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64" name="Google Shape;1964;p86"/>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6"/>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66" name="Google Shape;1966;p86"/>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67" name="Google Shape;1967;p86"/>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68" name="Google Shape;1968;p86"/>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69" name="Google Shape;1969;p86"/>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70" name="Google Shape;1970;p86"/>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1971" name="Google Shape;1971;p86"/>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6"/>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6"/>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1974" name="Google Shape;1974;p8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975" name="Google Shape;1975;p86"/>
          <p:cNvSpPr/>
          <p:nvPr/>
        </p:nvSpPr>
        <p:spPr>
          <a:xfrm>
            <a:off x="2299625" y="31896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id="1980" name="Google Shape;1980;p8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81" name="Google Shape;1981;p87"/>
          <p:cNvSpPr txBox="1"/>
          <p:nvPr/>
        </p:nvSpPr>
        <p:spPr>
          <a:xfrm>
            <a:off x="248525" y="945900"/>
            <a:ext cx="1694700" cy="3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One clicked, a customer can upload pictures pertaining to job-site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Rules:</a:t>
            </a:r>
            <a:endParaRPr sz="600"/>
          </a:p>
          <a:p>
            <a:pPr indent="-266700" lvl="0" marL="457200" rtl="0" algn="l">
              <a:spcBef>
                <a:spcPts val="0"/>
              </a:spcBef>
              <a:spcAft>
                <a:spcPts val="0"/>
              </a:spcAft>
              <a:buSzPts val="600"/>
              <a:buChar char="●"/>
            </a:pPr>
            <a:r>
              <a:rPr lang="en" sz="600"/>
              <a:t>Maximum of 15 images</a:t>
            </a:r>
            <a:endParaRPr sz="600"/>
          </a:p>
          <a:p>
            <a:pPr indent="-266700" lvl="0" marL="457200" rtl="0" algn="l">
              <a:spcBef>
                <a:spcPts val="0"/>
              </a:spcBef>
              <a:spcAft>
                <a:spcPts val="0"/>
              </a:spcAft>
              <a:buSzPts val="600"/>
              <a:buChar char="●"/>
            </a:pPr>
            <a:r>
              <a:rPr lang="en" sz="600"/>
              <a:t>Once images are uploaded, they appear at bottom of screen in replace of icons.</a:t>
            </a:r>
            <a:endParaRPr sz="600"/>
          </a:p>
          <a:p>
            <a:pPr indent="-266700" lvl="0" marL="457200" rtl="0" algn="l">
              <a:spcBef>
                <a:spcPts val="0"/>
              </a:spcBef>
              <a:spcAft>
                <a:spcPts val="0"/>
              </a:spcAft>
              <a:buSzPts val="600"/>
              <a:buChar char="●"/>
            </a:pPr>
            <a:r>
              <a:rPr lang="en" sz="600"/>
              <a:t>One can scroll through images in shift, when clicked a window opens with a larger view of image and one can continue to scroll from left to right through images in larger view</a:t>
            </a:r>
            <a:endParaRPr sz="600"/>
          </a:p>
          <a:p>
            <a:pPr indent="-266700" lvl="0" marL="457200" rtl="0" algn="l">
              <a:spcBef>
                <a:spcPts val="0"/>
              </a:spcBef>
              <a:spcAft>
                <a:spcPts val="0"/>
              </a:spcAft>
              <a:buSzPts val="600"/>
              <a:buChar char="●"/>
            </a:pPr>
            <a:r>
              <a:rPr lang="en" sz="600"/>
              <a:t>Team members are notified within the app when images are added but not push notifications </a:t>
            </a:r>
            <a:endParaRPr sz="600"/>
          </a:p>
          <a:p>
            <a:pPr indent="-266700" lvl="0" marL="457200" rtl="0" algn="l">
              <a:spcBef>
                <a:spcPts val="0"/>
              </a:spcBef>
              <a:spcAft>
                <a:spcPts val="0"/>
              </a:spcAft>
              <a:buSzPts val="600"/>
              <a:buChar char="●"/>
            </a:pPr>
            <a:r>
              <a:rPr lang="en" sz="600"/>
              <a:t>Images are automatically added to team member shifts who have accepted shift and become available to team members who preview shift</a:t>
            </a:r>
            <a:endParaRPr sz="600"/>
          </a:p>
          <a:p>
            <a:pPr indent="-266700" lvl="0" marL="457200" rtl="0" algn="l">
              <a:spcBef>
                <a:spcPts val="0"/>
              </a:spcBef>
              <a:spcAft>
                <a:spcPts val="0"/>
              </a:spcAft>
              <a:buSzPts val="600"/>
              <a:buChar char="●"/>
            </a:pPr>
            <a:r>
              <a:rPr lang="en" sz="600"/>
              <a:t>Images are added to job profile in dashboard</a:t>
            </a:r>
            <a:endParaRPr sz="600"/>
          </a:p>
          <a:p>
            <a:pPr indent="-266700" lvl="0" marL="457200" rtl="0" algn="l">
              <a:spcBef>
                <a:spcPts val="0"/>
              </a:spcBef>
              <a:spcAft>
                <a:spcPts val="0"/>
              </a:spcAft>
              <a:buSzPts val="600"/>
              <a:buChar char="●"/>
            </a:pPr>
            <a:r>
              <a:rPr lang="en" sz="600"/>
              <a:t>Activity log is updated in job profile in dashboard</a:t>
            </a:r>
            <a:endParaRPr sz="600"/>
          </a:p>
        </p:txBody>
      </p:sp>
      <p:sp>
        <p:nvSpPr>
          <p:cNvPr id="1982" name="Google Shape;1982;p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7"/>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1984" name="Google Shape;1984;p8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985" name="Google Shape;1985;p87"/>
          <p:cNvGrpSpPr/>
          <p:nvPr/>
        </p:nvGrpSpPr>
        <p:grpSpPr>
          <a:xfrm>
            <a:off x="3596550" y="2923875"/>
            <a:ext cx="1950900" cy="320100"/>
            <a:chOff x="3586200" y="3404100"/>
            <a:chExt cx="1950900" cy="320100"/>
          </a:xfrm>
        </p:grpSpPr>
        <p:sp>
          <p:nvSpPr>
            <p:cNvPr id="1986" name="Google Shape;1986;p8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987" name="Google Shape;1987;p8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8" name="Google Shape;1988;p87"/>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989" name="Google Shape;1989;p87"/>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90" name="Google Shape;1990;p87"/>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991" name="Google Shape;1991;p87"/>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1992" name="Google Shape;1992;p87"/>
          <p:cNvGrpSpPr/>
          <p:nvPr/>
        </p:nvGrpSpPr>
        <p:grpSpPr>
          <a:xfrm>
            <a:off x="3596550" y="4284550"/>
            <a:ext cx="1950900" cy="360000"/>
            <a:chOff x="3596550" y="4284550"/>
            <a:chExt cx="1950900" cy="360000"/>
          </a:xfrm>
        </p:grpSpPr>
        <p:sp>
          <p:nvSpPr>
            <p:cNvPr id="1993" name="Google Shape;1993;p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4" name="Google Shape;1994;p8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95" name="Google Shape;1995;p8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96" name="Google Shape;1996;p8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97" name="Google Shape;1997;p8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98" name="Google Shape;1998;p87"/>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7"/>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0" name="Google Shape;2000;p87"/>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1" name="Google Shape;2001;p87"/>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2" name="Google Shape;2002;p87"/>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3" name="Google Shape;2003;p87"/>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4" name="Google Shape;2004;p87"/>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05" name="Google Shape;2005;p87"/>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7"/>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7"/>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008" name="Google Shape;2008;p8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009" name="Google Shape;2009;p87"/>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7"/>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Screen and option to upload up to 15 pictures of jobsite</a:t>
            </a:r>
            <a:endParaRPr sz="1200"/>
          </a:p>
          <a:p>
            <a:pPr indent="0" lvl="0" marL="0" rtl="0" algn="l">
              <a:spcBef>
                <a:spcPts val="0"/>
              </a:spcBef>
              <a:spcAft>
                <a:spcPts val="0"/>
              </a:spcAft>
              <a:buNone/>
            </a:pPr>
            <a:r>
              <a:t/>
            </a:r>
            <a:endParaRPr/>
          </a:p>
        </p:txBody>
      </p:sp>
      <p:sp>
        <p:nvSpPr>
          <p:cNvPr id="2011" name="Google Shape;2011;p87"/>
          <p:cNvSpPr txBox="1"/>
          <p:nvPr/>
        </p:nvSpPr>
        <p:spPr>
          <a:xfrm>
            <a:off x="45720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
        <p:nvSpPr>
          <p:cNvPr id="2012" name="Google Shape;2012;p87"/>
          <p:cNvSpPr txBox="1"/>
          <p:nvPr/>
        </p:nvSpPr>
        <p:spPr>
          <a:xfrm>
            <a:off x="248525" y="142700"/>
            <a:ext cx="16947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images of job site</a:t>
            </a:r>
            <a:endParaRPr/>
          </a:p>
        </p:txBody>
      </p:sp>
      <p:sp>
        <p:nvSpPr>
          <p:cNvPr id="2013" name="Google Shape;2013;p87"/>
          <p:cNvSpPr txBox="1"/>
          <p:nvPr/>
        </p:nvSpPr>
        <p:spPr>
          <a:xfrm>
            <a:off x="3914900" y="36456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Back</a:t>
            </a:r>
            <a:endParaRPr sz="7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pic>
        <p:nvPicPr>
          <p:cNvPr id="2018" name="Google Shape;2018;p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19" name="Google Shape;2019;p88"/>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uploaded images</a:t>
            </a:r>
            <a:endParaRPr/>
          </a:p>
        </p:txBody>
      </p:sp>
      <p:sp>
        <p:nvSpPr>
          <p:cNvPr id="2020" name="Google Shape;2020;p88"/>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expand view and slideshow of images</a:t>
            </a:r>
            <a:endParaRPr sz="900"/>
          </a:p>
        </p:txBody>
      </p:sp>
      <p:sp>
        <p:nvSpPr>
          <p:cNvPr id="2021" name="Google Shape;2021;p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8"/>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2023" name="Google Shape;2023;p8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024" name="Google Shape;2024;p88"/>
          <p:cNvGrpSpPr/>
          <p:nvPr/>
        </p:nvGrpSpPr>
        <p:grpSpPr>
          <a:xfrm>
            <a:off x="3596550" y="2923875"/>
            <a:ext cx="1950900" cy="320100"/>
            <a:chOff x="3586200" y="3404100"/>
            <a:chExt cx="1950900" cy="320100"/>
          </a:xfrm>
        </p:grpSpPr>
        <p:sp>
          <p:nvSpPr>
            <p:cNvPr id="2025" name="Google Shape;2025;p8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026" name="Google Shape;2026;p8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88"/>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2028" name="Google Shape;2028;p88"/>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029" name="Google Shape;2029;p88"/>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030" name="Google Shape;2030;p88"/>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2031" name="Google Shape;2031;p88"/>
          <p:cNvGrpSpPr/>
          <p:nvPr/>
        </p:nvGrpSpPr>
        <p:grpSpPr>
          <a:xfrm>
            <a:off x="3596550" y="4284550"/>
            <a:ext cx="1950900" cy="360000"/>
            <a:chOff x="3596550" y="4284550"/>
            <a:chExt cx="1950900" cy="360000"/>
          </a:xfrm>
        </p:grpSpPr>
        <p:sp>
          <p:nvSpPr>
            <p:cNvPr id="2032" name="Google Shape;2032;p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3" name="Google Shape;2033;p8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034" name="Google Shape;2034;p8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35" name="Google Shape;2035;p8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036" name="Google Shape;2036;p8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037" name="Google Shape;2037;p88"/>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8"/>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39" name="Google Shape;2039;p88"/>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40" name="Google Shape;2040;p88"/>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41" name="Google Shape;2041;p88"/>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42" name="Google Shape;2042;p88"/>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43" name="Google Shape;2043;p88"/>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44" name="Google Shape;2044;p88"/>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8"/>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8"/>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047" name="Google Shape;2047;p8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048" name="Google Shape;2048;p88"/>
          <p:cNvSpPr/>
          <p:nvPr/>
        </p:nvSpPr>
        <p:spPr>
          <a:xfrm>
            <a:off x="2299625" y="31896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pic>
        <p:nvPicPr>
          <p:cNvPr id="2053" name="Google Shape;2053;p8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54" name="Google Shape;2054;p89"/>
          <p:cNvSpPr txBox="1"/>
          <p:nvPr/>
        </p:nvSpPr>
        <p:spPr>
          <a:xfrm>
            <a:off x="248525" y="945900"/>
            <a:ext cx="1694700" cy="3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One clicked, a customer can upload pictures pertaining to job-site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Rules:</a:t>
            </a:r>
            <a:endParaRPr sz="600"/>
          </a:p>
          <a:p>
            <a:pPr indent="-266700" lvl="0" marL="457200" rtl="0" algn="l">
              <a:spcBef>
                <a:spcPts val="0"/>
              </a:spcBef>
              <a:spcAft>
                <a:spcPts val="0"/>
              </a:spcAft>
              <a:buSzPts val="600"/>
              <a:buChar char="●"/>
            </a:pPr>
            <a:r>
              <a:rPr lang="en" sz="600"/>
              <a:t>Customers can scroll through images from left to right</a:t>
            </a:r>
            <a:endParaRPr sz="600"/>
          </a:p>
          <a:p>
            <a:pPr indent="-266700" lvl="0" marL="457200" rtl="0" algn="l">
              <a:spcBef>
                <a:spcPts val="0"/>
              </a:spcBef>
              <a:spcAft>
                <a:spcPts val="0"/>
              </a:spcAft>
              <a:buSzPts val="600"/>
              <a:buChar char="●"/>
            </a:pPr>
            <a:r>
              <a:rPr lang="en" sz="600"/>
              <a:t>Customers can also add more images by clicking upload more, they will be taken to original upload screen</a:t>
            </a:r>
            <a:endParaRPr sz="600"/>
          </a:p>
          <a:p>
            <a:pPr indent="-266700" lvl="0" marL="457200" rtl="0" algn="l">
              <a:spcBef>
                <a:spcPts val="0"/>
              </a:spcBef>
              <a:spcAft>
                <a:spcPts val="0"/>
              </a:spcAft>
              <a:buSzPts val="600"/>
              <a:buChar char="●"/>
            </a:pPr>
            <a:r>
              <a:rPr lang="en" sz="600"/>
              <a:t>To exit full screen view customer simply clicks outside one of the pictures</a:t>
            </a:r>
            <a:endParaRPr sz="600"/>
          </a:p>
        </p:txBody>
      </p:sp>
      <p:sp>
        <p:nvSpPr>
          <p:cNvPr id="2055" name="Google Shape;2055;p8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9"/>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2057" name="Google Shape;2057;p8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058" name="Google Shape;2058;p89"/>
          <p:cNvGrpSpPr/>
          <p:nvPr/>
        </p:nvGrpSpPr>
        <p:grpSpPr>
          <a:xfrm>
            <a:off x="3596550" y="2923875"/>
            <a:ext cx="1950900" cy="320100"/>
            <a:chOff x="3586200" y="3404100"/>
            <a:chExt cx="1950900" cy="320100"/>
          </a:xfrm>
        </p:grpSpPr>
        <p:sp>
          <p:nvSpPr>
            <p:cNvPr id="2059" name="Google Shape;2059;p8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060" name="Google Shape;2060;p8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1" name="Google Shape;2061;p89"/>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2062" name="Google Shape;2062;p89"/>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063" name="Google Shape;2063;p89"/>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064" name="Google Shape;2064;p89"/>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2065" name="Google Shape;2065;p89"/>
          <p:cNvGrpSpPr/>
          <p:nvPr/>
        </p:nvGrpSpPr>
        <p:grpSpPr>
          <a:xfrm>
            <a:off x="3596550" y="4284550"/>
            <a:ext cx="1950900" cy="360000"/>
            <a:chOff x="3596550" y="4284550"/>
            <a:chExt cx="1950900" cy="360000"/>
          </a:xfrm>
        </p:grpSpPr>
        <p:sp>
          <p:nvSpPr>
            <p:cNvPr id="2066" name="Google Shape;2066;p8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7" name="Google Shape;2067;p8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068" name="Google Shape;2068;p8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69" name="Google Shape;2069;p8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070" name="Google Shape;2070;p8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071" name="Google Shape;2071;p89"/>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9"/>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3" name="Google Shape;2073;p89"/>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4" name="Google Shape;2074;p89"/>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5" name="Google Shape;2075;p89"/>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6" name="Google Shape;2076;p89"/>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7" name="Google Shape;2077;p89"/>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078" name="Google Shape;2078;p89"/>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9"/>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9"/>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081" name="Google Shape;2081;p8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082" name="Google Shape;2082;p89"/>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9"/>
          <p:cNvSpPr/>
          <p:nvPr/>
        </p:nvSpPr>
        <p:spPr>
          <a:xfrm>
            <a:off x="4012200" y="2108700"/>
            <a:ext cx="1119600" cy="1018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a:t>
            </a:r>
            <a:endParaRPr sz="1200"/>
          </a:p>
          <a:p>
            <a:pPr indent="0" lvl="0" marL="0" rtl="0" algn="ctr">
              <a:spcBef>
                <a:spcPts val="0"/>
              </a:spcBef>
              <a:spcAft>
                <a:spcPts val="0"/>
              </a:spcAft>
              <a:buNone/>
            </a:pPr>
            <a:r>
              <a:t/>
            </a:r>
            <a:endParaRPr/>
          </a:p>
        </p:txBody>
      </p:sp>
      <p:sp>
        <p:nvSpPr>
          <p:cNvPr id="2084" name="Google Shape;2084;p89"/>
          <p:cNvSpPr txBox="1"/>
          <p:nvPr/>
        </p:nvSpPr>
        <p:spPr>
          <a:xfrm>
            <a:off x="248525" y="142700"/>
            <a:ext cx="16947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a:t>
            </a:r>
            <a:r>
              <a:rPr lang="en"/>
              <a:t> images of job site</a:t>
            </a:r>
            <a:endParaRPr/>
          </a:p>
        </p:txBody>
      </p:sp>
      <p:sp>
        <p:nvSpPr>
          <p:cNvPr id="2085" name="Google Shape;2085;p89"/>
          <p:cNvSpPr/>
          <p:nvPr/>
        </p:nvSpPr>
        <p:spPr>
          <a:xfrm rot="-5400000">
            <a:off x="4887525" y="2280300"/>
            <a:ext cx="985500" cy="3762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9"/>
          <p:cNvSpPr/>
          <p:nvPr/>
        </p:nvSpPr>
        <p:spPr>
          <a:xfrm rot="5400000">
            <a:off x="3270975" y="2316025"/>
            <a:ext cx="985500" cy="3762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9"/>
          <p:cNvSpPr/>
          <p:nvPr/>
        </p:nvSpPr>
        <p:spPr>
          <a:xfrm>
            <a:off x="4534050" y="3253675"/>
            <a:ext cx="759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9"/>
          <p:cNvSpPr/>
          <p:nvPr/>
        </p:nvSpPr>
        <p:spPr>
          <a:xfrm>
            <a:off x="4377050" y="3251613"/>
            <a:ext cx="75900" cy="759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9"/>
          <p:cNvSpPr/>
          <p:nvPr/>
        </p:nvSpPr>
        <p:spPr>
          <a:xfrm>
            <a:off x="4676650" y="3253675"/>
            <a:ext cx="75900" cy="759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9"/>
          <p:cNvSpPr/>
          <p:nvPr/>
        </p:nvSpPr>
        <p:spPr>
          <a:xfrm>
            <a:off x="4137750" y="3462200"/>
            <a:ext cx="868500" cy="19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Upload More</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9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Accessing Resources Page</a:t>
            </a:r>
            <a:endParaRPr sz="4800"/>
          </a:p>
        </p:txBody>
      </p:sp>
      <p:sp>
        <p:nvSpPr>
          <p:cNvPr id="2096" name="Google Shape;2096;p9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pic>
        <p:nvPicPr>
          <p:cNvPr id="2101" name="Google Shape;2101;p9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02" name="Google Shape;2102;p91"/>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resources page</a:t>
            </a:r>
            <a:endParaRPr/>
          </a:p>
        </p:txBody>
      </p:sp>
      <p:sp>
        <p:nvSpPr>
          <p:cNvPr id="2103" name="Google Shape;2103;p91"/>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sp>
        <p:nvSpPr>
          <p:cNvPr id="2104" name="Google Shape;2104;p9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1"/>
          <p:cNvSpPr/>
          <p:nvPr/>
        </p:nvSpPr>
        <p:spPr>
          <a:xfrm>
            <a:off x="3596550" y="632925"/>
            <a:ext cx="19509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Location Image</a:t>
            </a:r>
            <a:endParaRPr sz="1200"/>
          </a:p>
        </p:txBody>
      </p:sp>
      <p:sp>
        <p:nvSpPr>
          <p:cNvPr id="2106" name="Google Shape;2106;p9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107" name="Google Shape;2107;p91"/>
          <p:cNvGrpSpPr/>
          <p:nvPr/>
        </p:nvGrpSpPr>
        <p:grpSpPr>
          <a:xfrm>
            <a:off x="3596550" y="2923875"/>
            <a:ext cx="1950900" cy="320100"/>
            <a:chOff x="3586200" y="3404100"/>
            <a:chExt cx="1950900" cy="320100"/>
          </a:xfrm>
        </p:grpSpPr>
        <p:sp>
          <p:nvSpPr>
            <p:cNvPr id="2108" name="Google Shape;2108;p9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109" name="Google Shape;2109;p9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91"/>
          <p:cNvSpPr/>
          <p:nvPr/>
        </p:nvSpPr>
        <p:spPr>
          <a:xfrm>
            <a:off x="3586200" y="3876625"/>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2111" name="Google Shape;2111;p91"/>
          <p:cNvSpPr/>
          <p:nvPr/>
        </p:nvSpPr>
        <p:spPr>
          <a:xfrm>
            <a:off x="3700025" y="3335150"/>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112" name="Google Shape;2112;p91"/>
          <p:cNvSpPr/>
          <p:nvPr/>
        </p:nvSpPr>
        <p:spPr>
          <a:xfrm>
            <a:off x="4312463"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2113" name="Google Shape;2113;p91"/>
          <p:cNvSpPr/>
          <p:nvPr/>
        </p:nvSpPr>
        <p:spPr>
          <a:xfrm>
            <a:off x="4924925" y="3335138"/>
            <a:ext cx="450300" cy="4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grpSp>
        <p:nvGrpSpPr>
          <p:cNvPr id="2114" name="Google Shape;2114;p91"/>
          <p:cNvGrpSpPr/>
          <p:nvPr/>
        </p:nvGrpSpPr>
        <p:grpSpPr>
          <a:xfrm>
            <a:off x="3596550" y="4284550"/>
            <a:ext cx="1950900" cy="360000"/>
            <a:chOff x="3596550" y="4284550"/>
            <a:chExt cx="1950900" cy="360000"/>
          </a:xfrm>
        </p:grpSpPr>
        <p:sp>
          <p:nvSpPr>
            <p:cNvPr id="2115" name="Google Shape;2115;p9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6" name="Google Shape;2116;p9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17" name="Google Shape;2117;p9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18" name="Google Shape;2118;p9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19" name="Google Shape;2119;p9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20" name="Google Shape;2120;p91"/>
          <p:cNvSpPr/>
          <p:nvPr/>
        </p:nvSpPr>
        <p:spPr>
          <a:xfrm>
            <a:off x="36400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1"/>
          <p:cNvSpPr txBox="1"/>
          <p:nvPr/>
        </p:nvSpPr>
        <p:spPr>
          <a:xfrm>
            <a:off x="3881825" y="19595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2" name="Google Shape;2122;p91"/>
          <p:cNvSpPr txBox="1"/>
          <p:nvPr/>
        </p:nvSpPr>
        <p:spPr>
          <a:xfrm>
            <a:off x="5045225" y="20938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3" name="Google Shape;2123;p91"/>
          <p:cNvSpPr txBox="1"/>
          <p:nvPr/>
        </p:nvSpPr>
        <p:spPr>
          <a:xfrm>
            <a:off x="4312475" y="223067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4" name="Google Shape;2124;p91"/>
          <p:cNvSpPr txBox="1"/>
          <p:nvPr/>
        </p:nvSpPr>
        <p:spPr>
          <a:xfrm>
            <a:off x="4490300" y="236145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5" name="Google Shape;2125;p91"/>
          <p:cNvSpPr txBox="1"/>
          <p:nvPr/>
        </p:nvSpPr>
        <p:spPr>
          <a:xfrm>
            <a:off x="4284450" y="2496325"/>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6" name="Google Shape;2126;p91"/>
          <p:cNvSpPr txBox="1"/>
          <p:nvPr/>
        </p:nvSpPr>
        <p:spPr>
          <a:xfrm>
            <a:off x="4047050" y="2622400"/>
            <a:ext cx="3300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edit</a:t>
            </a:r>
            <a:endParaRPr sz="600"/>
          </a:p>
        </p:txBody>
      </p:sp>
      <p:sp>
        <p:nvSpPr>
          <p:cNvPr id="2127" name="Google Shape;2127;p91"/>
          <p:cNvSpPr/>
          <p:nvPr/>
        </p:nvSpPr>
        <p:spPr>
          <a:xfrm>
            <a:off x="401085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1"/>
          <p:cNvSpPr/>
          <p:nvPr/>
        </p:nvSpPr>
        <p:spPr>
          <a:xfrm>
            <a:off x="4381700" y="1537800"/>
            <a:ext cx="330000" cy="33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1"/>
          <p:cNvSpPr txBox="1"/>
          <p:nvPr/>
        </p:nvSpPr>
        <p:spPr>
          <a:xfrm>
            <a:off x="4752550" y="1474125"/>
            <a:ext cx="7950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a:t>
            </a:r>
            <a:endParaRPr sz="900"/>
          </a:p>
        </p:txBody>
      </p:sp>
      <p:sp>
        <p:nvSpPr>
          <p:cNvPr id="2130" name="Google Shape;2130;p9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31" name="Google Shape;2131;p91"/>
          <p:cNvSpPr/>
          <p:nvPr/>
        </p:nvSpPr>
        <p:spPr>
          <a:xfrm>
            <a:off x="2266000" y="369317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0"/>
          <p:cNvGrpSpPr/>
          <p:nvPr/>
        </p:nvGrpSpPr>
        <p:grpSpPr>
          <a:xfrm>
            <a:off x="1713625" y="491350"/>
            <a:ext cx="7574525" cy="4358175"/>
            <a:chOff x="1408825" y="491350"/>
            <a:chExt cx="7574525" cy="4358175"/>
          </a:xfrm>
        </p:grpSpPr>
        <p:grpSp>
          <p:nvGrpSpPr>
            <p:cNvPr id="206" name="Google Shape;206;p20"/>
            <p:cNvGrpSpPr/>
            <p:nvPr/>
          </p:nvGrpSpPr>
          <p:grpSpPr>
            <a:xfrm>
              <a:off x="1408825" y="491350"/>
              <a:ext cx="7574525" cy="4358175"/>
              <a:chOff x="1408825" y="491350"/>
              <a:chExt cx="7574525" cy="4358175"/>
            </a:xfrm>
          </p:grpSpPr>
          <p:grpSp>
            <p:nvGrpSpPr>
              <p:cNvPr id="207" name="Google Shape;207;p20"/>
              <p:cNvGrpSpPr/>
              <p:nvPr/>
            </p:nvGrpSpPr>
            <p:grpSpPr>
              <a:xfrm>
                <a:off x="1408825" y="491350"/>
                <a:ext cx="7574525" cy="4358175"/>
                <a:chOff x="1467775" y="642925"/>
                <a:chExt cx="7574525" cy="4358175"/>
              </a:xfrm>
            </p:grpSpPr>
            <p:pic>
              <p:nvPicPr>
                <p:cNvPr id="208" name="Google Shape;208;p20"/>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209" name="Google Shape;209;p20"/>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11" name="Google Shape;211;p20"/>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 name="Google Shape;215;p20"/>
            <p:cNvPicPr preferRelativeResize="0"/>
            <p:nvPr/>
          </p:nvPicPr>
          <p:blipFill rotWithShape="1">
            <a:blip r:embed="rId4">
              <a:alphaModFix/>
            </a:blip>
            <a:srcRect b="5516" l="4255" r="3425" t="5507"/>
            <a:stretch/>
          </p:blipFill>
          <p:spPr>
            <a:xfrm>
              <a:off x="3736875" y="1146825"/>
              <a:ext cx="4126900" cy="3047225"/>
            </a:xfrm>
            <a:prstGeom prst="rect">
              <a:avLst/>
            </a:prstGeom>
            <a:noFill/>
            <a:ln>
              <a:noFill/>
            </a:ln>
          </p:spPr>
        </p:pic>
        <p:sp>
          <p:nvSpPr>
            <p:cNvPr id="216" name="Google Shape;216;p20"/>
            <p:cNvSpPr/>
            <p:nvPr/>
          </p:nvSpPr>
          <p:spPr>
            <a:xfrm>
              <a:off x="60524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17" name="Google Shape;217;p20"/>
            <p:cNvSpPr/>
            <p:nvPr/>
          </p:nvSpPr>
          <p:spPr>
            <a:xfrm>
              <a:off x="48064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flipH="1">
              <a:off x="44920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65921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220" name="Google Shape;220;p20"/>
            <p:cNvSpPr/>
            <p:nvPr/>
          </p:nvSpPr>
          <p:spPr>
            <a:xfrm>
              <a:off x="72321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grpSp>
      <p:sp>
        <p:nvSpPr>
          <p:cNvPr id="221" name="Google Shape;221;p20"/>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223" name="Google Shape;223;p20"/>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224" name="Google Shape;224;p20"/>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a:t>
            </a:r>
            <a:endParaRPr/>
          </a:p>
        </p:txBody>
      </p:sp>
      <p:sp>
        <p:nvSpPr>
          <p:cNvPr id="225" name="Google Shape;225;p20"/>
          <p:cNvSpPr txBox="1"/>
          <p:nvPr/>
        </p:nvSpPr>
        <p:spPr>
          <a:xfrm>
            <a:off x="47475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26" name="Google Shape;226;p20"/>
          <p:cNvSpPr txBox="1"/>
          <p:nvPr/>
        </p:nvSpPr>
        <p:spPr>
          <a:xfrm>
            <a:off x="5272438"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227" name="Google Shape;227;p20"/>
          <p:cNvSpPr txBox="1"/>
          <p:nvPr/>
        </p:nvSpPr>
        <p:spPr>
          <a:xfrm>
            <a:off x="58437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28" name="Google Shape;228;p20"/>
          <p:cNvSpPr txBox="1"/>
          <p:nvPr/>
        </p:nvSpPr>
        <p:spPr>
          <a:xfrm>
            <a:off x="64761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229" name="Google Shape;229;p20"/>
          <p:cNvSpPr txBox="1"/>
          <p:nvPr/>
        </p:nvSpPr>
        <p:spPr>
          <a:xfrm>
            <a:off x="70410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230" name="Google Shape;230;p20"/>
          <p:cNvSpPr txBox="1"/>
          <p:nvPr/>
        </p:nvSpPr>
        <p:spPr>
          <a:xfrm>
            <a:off x="760605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231" name="Google Shape;231;p20"/>
          <p:cNvSpPr txBox="1"/>
          <p:nvPr/>
        </p:nvSpPr>
        <p:spPr>
          <a:xfrm>
            <a:off x="41151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32" name="Google Shape;232;p20"/>
          <p:cNvSpPr txBox="1"/>
          <p:nvPr/>
        </p:nvSpPr>
        <p:spPr>
          <a:xfrm>
            <a:off x="47475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233" name="Google Shape;233;p20"/>
          <p:cNvSpPr txBox="1"/>
          <p:nvPr/>
        </p:nvSpPr>
        <p:spPr>
          <a:xfrm>
            <a:off x="527245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34" name="Google Shape;234;p20"/>
          <p:cNvSpPr txBox="1"/>
          <p:nvPr/>
        </p:nvSpPr>
        <p:spPr>
          <a:xfrm>
            <a:off x="5843775"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235" name="Google Shape;235;p20"/>
          <p:cNvSpPr txBox="1"/>
          <p:nvPr/>
        </p:nvSpPr>
        <p:spPr>
          <a:xfrm>
            <a:off x="647610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236" name="Google Shape;236;p20"/>
          <p:cNvSpPr txBox="1"/>
          <p:nvPr/>
        </p:nvSpPr>
        <p:spPr>
          <a:xfrm>
            <a:off x="7041075"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237" name="Google Shape;237;p20"/>
          <p:cNvSpPr txBox="1"/>
          <p:nvPr/>
        </p:nvSpPr>
        <p:spPr>
          <a:xfrm>
            <a:off x="760605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238" name="Google Shape;238;p20"/>
          <p:cNvSpPr txBox="1"/>
          <p:nvPr/>
        </p:nvSpPr>
        <p:spPr>
          <a:xfrm>
            <a:off x="760605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39" name="Google Shape;239;p20"/>
          <p:cNvSpPr txBox="1"/>
          <p:nvPr/>
        </p:nvSpPr>
        <p:spPr>
          <a:xfrm>
            <a:off x="760605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240" name="Google Shape;240;p20"/>
          <p:cNvSpPr txBox="1"/>
          <p:nvPr/>
        </p:nvSpPr>
        <p:spPr>
          <a:xfrm>
            <a:off x="7606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241" name="Google Shape;241;p20"/>
          <p:cNvSpPr txBox="1"/>
          <p:nvPr/>
        </p:nvSpPr>
        <p:spPr>
          <a:xfrm>
            <a:off x="70410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242" name="Google Shape;242;p20"/>
          <p:cNvSpPr txBox="1"/>
          <p:nvPr/>
        </p:nvSpPr>
        <p:spPr>
          <a:xfrm>
            <a:off x="70410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98</a:t>
            </a:r>
            <a:endParaRPr/>
          </a:p>
        </p:txBody>
      </p:sp>
      <p:sp>
        <p:nvSpPr>
          <p:cNvPr id="243" name="Google Shape;243;p20"/>
          <p:cNvSpPr txBox="1"/>
          <p:nvPr/>
        </p:nvSpPr>
        <p:spPr>
          <a:xfrm>
            <a:off x="7041075"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244" name="Google Shape;244;p20"/>
          <p:cNvSpPr txBox="1"/>
          <p:nvPr/>
        </p:nvSpPr>
        <p:spPr>
          <a:xfrm>
            <a:off x="6476100"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245" name="Google Shape;245;p20"/>
          <p:cNvSpPr txBox="1"/>
          <p:nvPr/>
        </p:nvSpPr>
        <p:spPr>
          <a:xfrm>
            <a:off x="6476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246" name="Google Shape;246;p20"/>
          <p:cNvSpPr txBox="1"/>
          <p:nvPr/>
        </p:nvSpPr>
        <p:spPr>
          <a:xfrm>
            <a:off x="6476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247" name="Google Shape;247;p20"/>
          <p:cNvSpPr txBox="1"/>
          <p:nvPr/>
        </p:nvSpPr>
        <p:spPr>
          <a:xfrm>
            <a:off x="58437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248" name="Google Shape;248;p20"/>
          <p:cNvSpPr txBox="1"/>
          <p:nvPr/>
        </p:nvSpPr>
        <p:spPr>
          <a:xfrm>
            <a:off x="5272438"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49" name="Google Shape;249;p20"/>
          <p:cNvSpPr txBox="1"/>
          <p:nvPr/>
        </p:nvSpPr>
        <p:spPr>
          <a:xfrm>
            <a:off x="470112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250" name="Google Shape;250;p20"/>
          <p:cNvSpPr txBox="1"/>
          <p:nvPr/>
        </p:nvSpPr>
        <p:spPr>
          <a:xfrm>
            <a:off x="412980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51" name="Google Shape;251;p20"/>
          <p:cNvSpPr txBox="1"/>
          <p:nvPr/>
        </p:nvSpPr>
        <p:spPr>
          <a:xfrm>
            <a:off x="4115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99</a:t>
            </a:r>
            <a:endParaRPr/>
          </a:p>
        </p:txBody>
      </p:sp>
      <p:sp>
        <p:nvSpPr>
          <p:cNvPr id="252" name="Google Shape;252;p20"/>
          <p:cNvSpPr txBox="1"/>
          <p:nvPr/>
        </p:nvSpPr>
        <p:spPr>
          <a:xfrm>
            <a:off x="4115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53" name="Google Shape;253;p20"/>
          <p:cNvSpPr txBox="1"/>
          <p:nvPr/>
        </p:nvSpPr>
        <p:spPr>
          <a:xfrm>
            <a:off x="58437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254" name="Google Shape;254;p20"/>
          <p:cNvSpPr txBox="1"/>
          <p:nvPr/>
        </p:nvSpPr>
        <p:spPr>
          <a:xfrm>
            <a:off x="5860575"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255" name="Google Shape;255;p20"/>
          <p:cNvSpPr txBox="1"/>
          <p:nvPr/>
        </p:nvSpPr>
        <p:spPr>
          <a:xfrm>
            <a:off x="47475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54</a:t>
            </a:r>
            <a:endParaRPr/>
          </a:p>
        </p:txBody>
      </p:sp>
      <p:sp>
        <p:nvSpPr>
          <p:cNvPr id="256" name="Google Shape;256;p20"/>
          <p:cNvSpPr txBox="1"/>
          <p:nvPr/>
        </p:nvSpPr>
        <p:spPr>
          <a:xfrm>
            <a:off x="5272438"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48</a:t>
            </a:r>
            <a:endParaRPr/>
          </a:p>
        </p:txBody>
      </p:sp>
      <p:sp>
        <p:nvSpPr>
          <p:cNvPr id="257" name="Google Shape;257;p20"/>
          <p:cNvSpPr txBox="1"/>
          <p:nvPr/>
        </p:nvSpPr>
        <p:spPr>
          <a:xfrm>
            <a:off x="5245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258" name="Google Shape;258;p20"/>
          <p:cNvSpPr txBox="1"/>
          <p:nvPr/>
        </p:nvSpPr>
        <p:spPr>
          <a:xfrm>
            <a:off x="47475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259" name="Google Shape;259;p20"/>
          <p:cNvSpPr txBox="1"/>
          <p:nvPr/>
        </p:nvSpPr>
        <p:spPr>
          <a:xfrm>
            <a:off x="248525" y="764250"/>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new job is created it will automatically be placed in the calendar on the day it is scheduled for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screen shows what should happen when the view option is selected in the calendar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View &amp; Timeframe - When selecting view, a box should open that allows user to set parameters for how they’d like to view calendar. There are two drop down menus.</a:t>
            </a:r>
            <a:endParaRPr sz="900"/>
          </a:p>
          <a:p>
            <a:pPr indent="0" lvl="0" marL="0" rtl="0" algn="l">
              <a:spcBef>
                <a:spcPts val="0"/>
              </a:spcBef>
              <a:spcAft>
                <a:spcPts val="0"/>
              </a:spcAft>
              <a:buNone/>
            </a:pPr>
            <a:r>
              <a:t/>
            </a:r>
            <a:endParaRPr sz="900"/>
          </a:p>
        </p:txBody>
      </p:sp>
      <p:sp>
        <p:nvSpPr>
          <p:cNvPr id="260" name="Google Shape;260;p20"/>
          <p:cNvSpPr/>
          <p:nvPr/>
        </p:nvSpPr>
        <p:spPr>
          <a:xfrm>
            <a:off x="4498875" y="1037925"/>
            <a:ext cx="1801800" cy="10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261" name="Google Shape;261;p20"/>
          <p:cNvSpPr/>
          <p:nvPr/>
        </p:nvSpPr>
        <p:spPr>
          <a:xfrm>
            <a:off x="4645624" y="1152200"/>
            <a:ext cx="842700" cy="15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262" name="Google Shape;262;p20"/>
          <p:cNvSpPr/>
          <p:nvPr/>
        </p:nvSpPr>
        <p:spPr>
          <a:xfrm>
            <a:off x="4645624" y="1581975"/>
            <a:ext cx="842700" cy="15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Timeframe</a:t>
            </a:r>
            <a:endParaRPr sz="9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pic>
        <p:nvPicPr>
          <p:cNvPr id="2136" name="Google Shape;2136;p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37" name="Google Shape;2137;p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92"/>
          <p:cNvGrpSpPr/>
          <p:nvPr/>
        </p:nvGrpSpPr>
        <p:grpSpPr>
          <a:xfrm>
            <a:off x="3596550" y="4284550"/>
            <a:ext cx="1950900" cy="360000"/>
            <a:chOff x="3596550" y="4284550"/>
            <a:chExt cx="1950900" cy="360000"/>
          </a:xfrm>
        </p:grpSpPr>
        <p:sp>
          <p:nvSpPr>
            <p:cNvPr id="2139" name="Google Shape;2139;p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0" name="Google Shape;2140;p9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41" name="Google Shape;2141;p9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42" name="Google Shape;2142;p9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43" name="Google Shape;2143;p92"/>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44" name="Google Shape;2144;p9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45" name="Google Shape;2145;p92"/>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resources page</a:t>
            </a:r>
            <a:endParaRPr/>
          </a:p>
        </p:txBody>
      </p:sp>
      <p:sp>
        <p:nvSpPr>
          <p:cNvPr id="2146" name="Google Shape;2146;p92"/>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view additional resources</a:t>
            </a:r>
            <a:endParaRPr sz="900"/>
          </a:p>
        </p:txBody>
      </p:sp>
      <p:pic>
        <p:nvPicPr>
          <p:cNvPr id="2147" name="Google Shape;2147;p92"/>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148" name="Google Shape;2148;p92"/>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149" name="Google Shape;2149;p92"/>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150" name="Google Shape;2150;p92"/>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151" name="Google Shape;2151;p92"/>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152" name="Google Shape;2152;p92"/>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153" name="Google Shape;2153;p92"/>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154" name="Google Shape;2154;p92"/>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155" name="Google Shape;2155;p92"/>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156" name="Google Shape;2156;p92"/>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157" name="Google Shape;2157;p92"/>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158" name="Google Shape;2158;p92"/>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159" name="Google Shape;2159;p9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Chat Thread</a:t>
            </a:r>
            <a:endParaRPr sz="4800"/>
          </a:p>
        </p:txBody>
      </p:sp>
      <p:sp>
        <p:nvSpPr>
          <p:cNvPr id="2165" name="Google Shape;2165;p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9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71" name="Google Shape;2171;p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2" name="Google Shape;2172;p94"/>
          <p:cNvGrpSpPr/>
          <p:nvPr/>
        </p:nvGrpSpPr>
        <p:grpSpPr>
          <a:xfrm>
            <a:off x="3596550" y="4284550"/>
            <a:ext cx="1950900" cy="360000"/>
            <a:chOff x="3596550" y="4284550"/>
            <a:chExt cx="1950900" cy="360000"/>
          </a:xfrm>
        </p:grpSpPr>
        <p:sp>
          <p:nvSpPr>
            <p:cNvPr id="2173" name="Google Shape;2173;p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4" name="Google Shape;2174;p9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75" name="Google Shape;2175;p9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76" name="Google Shape;2176;p9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77" name="Google Shape;2177;p9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78" name="Google Shape;2178;p9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79" name="Google Shape;2179;p94"/>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Accessing</a:t>
            </a:r>
            <a:r>
              <a:rPr lang="en"/>
              <a:t> customer &lt;&gt; Team Member Chat Thread</a:t>
            </a:r>
            <a:endParaRPr/>
          </a:p>
        </p:txBody>
      </p:sp>
      <p:sp>
        <p:nvSpPr>
          <p:cNvPr id="2180" name="Google Shape;2180;p94"/>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click here to access chat thread</a:t>
            </a:r>
            <a:endParaRPr sz="900"/>
          </a:p>
        </p:txBody>
      </p:sp>
      <p:pic>
        <p:nvPicPr>
          <p:cNvPr id="2181" name="Google Shape;2181;p94"/>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182" name="Google Shape;2182;p94"/>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183" name="Google Shape;2183;p94"/>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184" name="Google Shape;2184;p94"/>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185" name="Google Shape;2185;p94"/>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186" name="Google Shape;2186;p94"/>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187" name="Google Shape;2187;p94"/>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188" name="Google Shape;2188;p94"/>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189" name="Google Shape;2189;p94"/>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190" name="Google Shape;2190;p94"/>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191" name="Google Shape;2191;p94"/>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192" name="Google Shape;2192;p94"/>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193" name="Google Shape;2193;p9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194" name="Google Shape;2194;p94"/>
          <p:cNvSpPr/>
          <p:nvPr/>
        </p:nvSpPr>
        <p:spPr>
          <a:xfrm>
            <a:off x="2305550" y="74112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id="2199" name="Google Shape;2199;p9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00" name="Google Shape;2200;p9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95"/>
          <p:cNvGrpSpPr/>
          <p:nvPr/>
        </p:nvGrpSpPr>
        <p:grpSpPr>
          <a:xfrm>
            <a:off x="3596550" y="4284550"/>
            <a:ext cx="1950900" cy="360000"/>
            <a:chOff x="3596550" y="4284550"/>
            <a:chExt cx="1950900" cy="360000"/>
          </a:xfrm>
        </p:grpSpPr>
        <p:sp>
          <p:nvSpPr>
            <p:cNvPr id="2202" name="Google Shape;2202;p9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3" name="Google Shape;2203;p9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04" name="Google Shape;2204;p9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05" name="Google Shape;2205;p95"/>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206" name="Google Shape;2206;p95"/>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207" name="Google Shape;2207;p9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208" name="Google Shape;2208;p95"/>
          <p:cNvSpPr txBox="1"/>
          <p:nvPr/>
        </p:nvSpPr>
        <p:spPr>
          <a:xfrm>
            <a:off x="248525" y="142700"/>
            <a:ext cx="15996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&lt;&gt; Customer Chat Thread</a:t>
            </a:r>
            <a:endParaRPr/>
          </a:p>
        </p:txBody>
      </p:sp>
      <p:sp>
        <p:nvSpPr>
          <p:cNvPr id="2209" name="Google Shape;2209;p95"/>
          <p:cNvSpPr txBox="1"/>
          <p:nvPr/>
        </p:nvSpPr>
        <p:spPr>
          <a:xfrm>
            <a:off x="248525" y="945900"/>
            <a:ext cx="1874100" cy="3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customer clicks chat feature they can access a direct message thread with Chief and team members in shift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Thread is disabled as soon as Chief clocks in</a:t>
            </a:r>
            <a:endParaRPr sz="900"/>
          </a:p>
          <a:p>
            <a:pPr indent="-285750" lvl="0" marL="457200" rtl="0" algn="l">
              <a:spcBef>
                <a:spcPts val="0"/>
              </a:spcBef>
              <a:spcAft>
                <a:spcPts val="0"/>
              </a:spcAft>
              <a:buSzPts val="900"/>
              <a:buChar char="●"/>
            </a:pPr>
            <a:r>
              <a:rPr lang="en" sz="900"/>
              <a:t>Crew members cannot access chat until day of shift</a:t>
            </a:r>
            <a:endParaRPr sz="900"/>
          </a:p>
          <a:p>
            <a:pPr indent="-285750" lvl="0" marL="457200" rtl="0" algn="l">
              <a:spcBef>
                <a:spcPts val="0"/>
              </a:spcBef>
              <a:spcAft>
                <a:spcPts val="0"/>
              </a:spcAft>
              <a:buSzPts val="900"/>
              <a:buChar char="●"/>
            </a:pPr>
            <a:r>
              <a:rPr lang="en" sz="900"/>
              <a:t>Chief receives notification via push when new message from customer</a:t>
            </a:r>
            <a:endParaRPr sz="900"/>
          </a:p>
          <a:p>
            <a:pPr indent="-285750" lvl="0" marL="457200" rtl="0" algn="l">
              <a:spcBef>
                <a:spcPts val="0"/>
              </a:spcBef>
              <a:spcAft>
                <a:spcPts val="0"/>
              </a:spcAft>
              <a:buSzPts val="900"/>
              <a:buChar char="●"/>
            </a:pPr>
            <a:r>
              <a:rPr lang="en" sz="900"/>
              <a:t>All chats are added into the job profile within the dashboard</a:t>
            </a:r>
            <a:endParaRPr sz="900"/>
          </a:p>
          <a:p>
            <a:pPr indent="-285750" lvl="0" marL="457200" rtl="0" algn="l">
              <a:spcBef>
                <a:spcPts val="0"/>
              </a:spcBef>
              <a:spcAft>
                <a:spcPts val="0"/>
              </a:spcAft>
              <a:buSzPts val="900"/>
              <a:buChar char="●"/>
            </a:pPr>
            <a:r>
              <a:rPr lang="en" sz="900"/>
              <a:t>All activities are logged within the dashboard</a:t>
            </a:r>
            <a:endParaRPr sz="900"/>
          </a:p>
          <a:p>
            <a:pPr indent="-285750" lvl="0" marL="457200" rtl="0" algn="l">
              <a:spcBef>
                <a:spcPts val="0"/>
              </a:spcBef>
              <a:spcAft>
                <a:spcPts val="0"/>
              </a:spcAft>
              <a:buSzPts val="900"/>
              <a:buChar char="●"/>
            </a:pPr>
            <a:r>
              <a:rPr lang="en" sz="900"/>
              <a:t>Admin can access and participate in chat from within dashboard</a:t>
            </a:r>
            <a:endParaRPr sz="900"/>
          </a:p>
          <a:p>
            <a:pPr indent="0" lvl="0" marL="0" rtl="0" algn="l">
              <a:spcBef>
                <a:spcPts val="0"/>
              </a:spcBef>
              <a:spcAft>
                <a:spcPts val="0"/>
              </a:spcAft>
              <a:buNone/>
            </a:pPr>
            <a:r>
              <a:t/>
            </a:r>
            <a:endParaRPr sz="900"/>
          </a:p>
        </p:txBody>
      </p:sp>
      <p:sp>
        <p:nvSpPr>
          <p:cNvPr id="2210" name="Google Shape;2210;p95"/>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211" name="Google Shape;2211;p95"/>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2212" name="Google Shape;2212;p95"/>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5"/>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2214" name="Google Shape;2214;p95"/>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5"/>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5"/>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5"/>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5"/>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5"/>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5"/>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221" name="Google Shape;2221;p95"/>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222" name="Google Shape;2222;p95"/>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223" name="Google Shape;2223;p95"/>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224" name="Google Shape;2224;p95"/>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225" name="Google Shape;2225;p95"/>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226" name="Google Shape;2226;p95"/>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227" name="Google Shape;2227;p95"/>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228" name="Google Shape;2228;p95"/>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229" name="Google Shape;2229;p95"/>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Upload Photos</a:t>
            </a:r>
            <a:endParaRPr sz="4800"/>
          </a:p>
        </p:txBody>
      </p:sp>
      <p:sp>
        <p:nvSpPr>
          <p:cNvPr id="2235" name="Google Shape;2235;p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pic>
        <p:nvPicPr>
          <p:cNvPr id="2240" name="Google Shape;2240;p9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41" name="Google Shape;2241;p9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2" name="Google Shape;2242;p97"/>
          <p:cNvGrpSpPr/>
          <p:nvPr/>
        </p:nvGrpSpPr>
        <p:grpSpPr>
          <a:xfrm>
            <a:off x="3596550" y="4284550"/>
            <a:ext cx="1950900" cy="360000"/>
            <a:chOff x="3596550" y="4284550"/>
            <a:chExt cx="1950900" cy="360000"/>
          </a:xfrm>
        </p:grpSpPr>
        <p:sp>
          <p:nvSpPr>
            <p:cNvPr id="2243" name="Google Shape;2243;p9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4" name="Google Shape;2244;p9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45" name="Google Shape;2245;p9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46" name="Google Shape;2246;p9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247" name="Google Shape;2247;p9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248" name="Google Shape;2248;p9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249" name="Google Shape;2249;p97"/>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job-site photos</a:t>
            </a:r>
            <a:endParaRPr/>
          </a:p>
        </p:txBody>
      </p:sp>
      <p:sp>
        <p:nvSpPr>
          <p:cNvPr id="2250" name="Google Shape;2250;p97"/>
          <p:cNvSpPr txBox="1"/>
          <p:nvPr/>
        </p:nvSpPr>
        <p:spPr>
          <a:xfrm>
            <a:off x="248525" y="945900"/>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allow customers to upload images from the actual jobsite. This icon is inactive until Chief clocks in.</a:t>
            </a:r>
            <a:endParaRPr sz="900"/>
          </a:p>
        </p:txBody>
      </p:sp>
      <p:pic>
        <p:nvPicPr>
          <p:cNvPr id="2251" name="Google Shape;2251;p97"/>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252" name="Google Shape;2252;p97"/>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253" name="Google Shape;2253;p97"/>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254" name="Google Shape;2254;p97"/>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255" name="Google Shape;2255;p97"/>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256" name="Google Shape;2256;p97"/>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257" name="Google Shape;2257;p97"/>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258" name="Google Shape;2258;p97"/>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259" name="Google Shape;2259;p97"/>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260" name="Google Shape;2260;p97"/>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261" name="Google Shape;2261;p97"/>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262" name="Google Shape;2262;p97"/>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263" name="Google Shape;2263;p9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264" name="Google Shape;2264;p97"/>
          <p:cNvSpPr/>
          <p:nvPr/>
        </p:nvSpPr>
        <p:spPr>
          <a:xfrm>
            <a:off x="3378050" y="69157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9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70" name="Google Shape;2270;p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98"/>
          <p:cNvGrpSpPr/>
          <p:nvPr/>
        </p:nvGrpSpPr>
        <p:grpSpPr>
          <a:xfrm>
            <a:off x="3596550" y="4284550"/>
            <a:ext cx="1950900" cy="360000"/>
            <a:chOff x="3596550" y="4284550"/>
            <a:chExt cx="1950900" cy="360000"/>
          </a:xfrm>
        </p:grpSpPr>
        <p:sp>
          <p:nvSpPr>
            <p:cNvPr id="2272" name="Google Shape;2272;p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3" name="Google Shape;2273;p9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74" name="Google Shape;2274;p9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75" name="Google Shape;2275;p9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276" name="Google Shape;2276;p9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277" name="Google Shape;2277;p9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278" name="Google Shape;2278;p98"/>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resources page</a:t>
            </a:r>
            <a:endParaRPr/>
          </a:p>
        </p:txBody>
      </p:sp>
      <p:sp>
        <p:nvSpPr>
          <p:cNvPr id="2279" name="Google Shape;2279;p98"/>
          <p:cNvSpPr txBox="1"/>
          <p:nvPr/>
        </p:nvSpPr>
        <p:spPr>
          <a:xfrm>
            <a:off x="248525" y="945900"/>
            <a:ext cx="2322900" cy="29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can upload multiple photos. One a photo is uploaded customer must tag the photo in a certain category. They then will have option to leave comment. After submission they can then upload additional photos through same process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Photo Tags:</a:t>
            </a:r>
            <a:endParaRPr sz="900"/>
          </a:p>
          <a:p>
            <a:pPr indent="-285750" lvl="1" marL="914400" rtl="0" algn="l">
              <a:spcBef>
                <a:spcPts val="0"/>
              </a:spcBef>
              <a:spcAft>
                <a:spcPts val="0"/>
              </a:spcAft>
              <a:buSzPts val="900"/>
              <a:buChar char="○"/>
            </a:pPr>
            <a:r>
              <a:rPr lang="en" sz="900"/>
              <a:t>Team Photo</a:t>
            </a:r>
            <a:endParaRPr sz="900"/>
          </a:p>
          <a:p>
            <a:pPr indent="-285750" lvl="1" marL="914400" rtl="0" algn="l">
              <a:spcBef>
                <a:spcPts val="0"/>
              </a:spcBef>
              <a:spcAft>
                <a:spcPts val="0"/>
              </a:spcAft>
              <a:buSzPts val="900"/>
              <a:buChar char="○"/>
            </a:pPr>
            <a:r>
              <a:rPr lang="en" sz="900"/>
              <a:t>Quality Work</a:t>
            </a:r>
            <a:endParaRPr sz="900"/>
          </a:p>
          <a:p>
            <a:pPr indent="-285750" lvl="1" marL="914400" rtl="0" algn="l">
              <a:spcBef>
                <a:spcPts val="0"/>
              </a:spcBef>
              <a:spcAft>
                <a:spcPts val="0"/>
              </a:spcAft>
              <a:buSzPts val="900"/>
              <a:buChar char="○"/>
            </a:pPr>
            <a:r>
              <a:rPr lang="en" sz="900"/>
              <a:t>Team at work</a:t>
            </a:r>
            <a:endParaRPr sz="900"/>
          </a:p>
          <a:p>
            <a:pPr indent="-285750" lvl="0" marL="457200" rtl="0" algn="l">
              <a:spcBef>
                <a:spcPts val="0"/>
              </a:spcBef>
              <a:spcAft>
                <a:spcPts val="0"/>
              </a:spcAft>
              <a:buSzPts val="900"/>
              <a:buChar char="●"/>
            </a:pPr>
            <a:r>
              <a:rPr lang="en" sz="900"/>
              <a:t>All photos are added to job profile in the dashboard</a:t>
            </a:r>
            <a:endParaRPr sz="900"/>
          </a:p>
          <a:p>
            <a:pPr indent="-285750" lvl="0" marL="457200" rtl="0" algn="l">
              <a:spcBef>
                <a:spcPts val="0"/>
              </a:spcBef>
              <a:spcAft>
                <a:spcPts val="0"/>
              </a:spcAft>
              <a:buSzPts val="900"/>
              <a:buChar char="●"/>
            </a:pPr>
            <a:r>
              <a:rPr lang="en" sz="900"/>
              <a:t>All activities are logged within dashboard activity log in job profile</a:t>
            </a:r>
            <a:endParaRPr sz="900"/>
          </a:p>
        </p:txBody>
      </p:sp>
      <p:sp>
        <p:nvSpPr>
          <p:cNvPr id="2280" name="Google Shape;2280;p9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281" name="Google Shape;2281;p98"/>
          <p:cNvSpPr/>
          <p:nvPr/>
        </p:nvSpPr>
        <p:spPr>
          <a:xfrm>
            <a:off x="3596550" y="365375"/>
            <a:ext cx="1950900" cy="3597900"/>
          </a:xfrm>
          <a:prstGeom prst="roundRect">
            <a:avLst>
              <a:gd fmla="val 8873" name="adj"/>
            </a:avLst>
          </a:prstGeom>
          <a:solidFill>
            <a:srgbClr val="EEEEEE">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Upload section for photos.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Survey</a:t>
            </a:r>
            <a:endParaRPr sz="4800"/>
          </a:p>
        </p:txBody>
      </p:sp>
      <p:sp>
        <p:nvSpPr>
          <p:cNvPr id="2287" name="Google Shape;2287;p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pic>
        <p:nvPicPr>
          <p:cNvPr id="2292" name="Google Shape;2292;p1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93" name="Google Shape;2293;p1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100"/>
          <p:cNvGrpSpPr/>
          <p:nvPr/>
        </p:nvGrpSpPr>
        <p:grpSpPr>
          <a:xfrm>
            <a:off x="3596550" y="4284550"/>
            <a:ext cx="1950900" cy="360000"/>
            <a:chOff x="3596550" y="4284550"/>
            <a:chExt cx="1950900" cy="360000"/>
          </a:xfrm>
        </p:grpSpPr>
        <p:sp>
          <p:nvSpPr>
            <p:cNvPr id="2295" name="Google Shape;2295;p1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6" name="Google Shape;2296;p10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97" name="Google Shape;2297;p1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98" name="Google Shape;2298;p10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299" name="Google Shape;2299;p10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300" name="Google Shape;2300;p10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301" name="Google Shape;2301;p100"/>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Completing Customer Survey</a:t>
            </a:r>
            <a:endParaRPr/>
          </a:p>
        </p:txBody>
      </p:sp>
      <p:sp>
        <p:nvSpPr>
          <p:cNvPr id="2302" name="Google Shape;2302;p100"/>
          <p:cNvSpPr txBox="1"/>
          <p:nvPr/>
        </p:nvSpPr>
        <p:spPr>
          <a:xfrm>
            <a:off x="200975" y="1283175"/>
            <a:ext cx="1694700" cy="26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Pre-job there will be a survey for customer to take. When clicking this link, it should open a webpage within the app to a typeform. The type form will have hidden fields so customer does not have to enter name or already know information.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If customer clicks link, activity is recorded in dashboard</a:t>
            </a:r>
            <a:endParaRPr sz="900"/>
          </a:p>
          <a:p>
            <a:pPr indent="-285750" lvl="0" marL="457200" rtl="0" algn="l">
              <a:spcBef>
                <a:spcPts val="0"/>
              </a:spcBef>
              <a:spcAft>
                <a:spcPts val="0"/>
              </a:spcAft>
              <a:buSzPts val="900"/>
              <a:buChar char="●"/>
            </a:pPr>
            <a:r>
              <a:rPr lang="en" sz="900"/>
              <a:t>If survey is complete points are accumulated and discounts apply</a:t>
            </a:r>
            <a:endParaRPr sz="900"/>
          </a:p>
        </p:txBody>
      </p:sp>
      <p:pic>
        <p:nvPicPr>
          <p:cNvPr id="2303" name="Google Shape;2303;p100"/>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304" name="Google Shape;2304;p100"/>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305" name="Google Shape;2305;p100"/>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306" name="Google Shape;2306;p100"/>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307" name="Google Shape;2307;p100"/>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308" name="Google Shape;2308;p100"/>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309" name="Google Shape;2309;p100"/>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310" name="Google Shape;2310;p100"/>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311" name="Google Shape;2311;p100"/>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312" name="Google Shape;2312;p100"/>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313" name="Google Shape;2313;p100"/>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314" name="Google Shape;2314;p100"/>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315" name="Google Shape;2315;p10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316" name="Google Shape;2316;p100"/>
          <p:cNvSpPr/>
          <p:nvPr/>
        </p:nvSpPr>
        <p:spPr>
          <a:xfrm>
            <a:off x="2518475" y="1746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FAQs</a:t>
            </a:r>
            <a:endParaRPr sz="4800"/>
          </a:p>
        </p:txBody>
      </p:sp>
      <p:sp>
        <p:nvSpPr>
          <p:cNvPr id="2322" name="Google Shape;2322;p1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21"/>
          <p:cNvGrpSpPr/>
          <p:nvPr/>
        </p:nvGrpSpPr>
        <p:grpSpPr>
          <a:xfrm>
            <a:off x="1713625" y="491350"/>
            <a:ext cx="7574525" cy="4358175"/>
            <a:chOff x="1408825" y="491350"/>
            <a:chExt cx="7574525" cy="4358175"/>
          </a:xfrm>
        </p:grpSpPr>
        <p:grpSp>
          <p:nvGrpSpPr>
            <p:cNvPr id="268" name="Google Shape;268;p21"/>
            <p:cNvGrpSpPr/>
            <p:nvPr/>
          </p:nvGrpSpPr>
          <p:grpSpPr>
            <a:xfrm>
              <a:off x="1408825" y="491350"/>
              <a:ext cx="7574525" cy="4358175"/>
              <a:chOff x="1408825" y="491350"/>
              <a:chExt cx="7574525" cy="4358175"/>
            </a:xfrm>
          </p:grpSpPr>
          <p:grpSp>
            <p:nvGrpSpPr>
              <p:cNvPr id="269" name="Google Shape;269;p21"/>
              <p:cNvGrpSpPr/>
              <p:nvPr/>
            </p:nvGrpSpPr>
            <p:grpSpPr>
              <a:xfrm>
                <a:off x="1408825" y="491350"/>
                <a:ext cx="7574525" cy="4358175"/>
                <a:chOff x="1467775" y="642925"/>
                <a:chExt cx="7574525" cy="4358175"/>
              </a:xfrm>
            </p:grpSpPr>
            <p:pic>
              <p:nvPicPr>
                <p:cNvPr id="270" name="Google Shape;270;p21"/>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271" name="Google Shape;271;p21"/>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273" name="Google Shape;273;p21"/>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1"/>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 name="Google Shape;277;p21"/>
            <p:cNvPicPr preferRelativeResize="0"/>
            <p:nvPr/>
          </p:nvPicPr>
          <p:blipFill rotWithShape="1">
            <a:blip r:embed="rId4">
              <a:alphaModFix/>
            </a:blip>
            <a:srcRect b="5516" l="4255" r="3425" t="5507"/>
            <a:stretch/>
          </p:blipFill>
          <p:spPr>
            <a:xfrm>
              <a:off x="3736875" y="1146825"/>
              <a:ext cx="4126900" cy="3047225"/>
            </a:xfrm>
            <a:prstGeom prst="rect">
              <a:avLst/>
            </a:prstGeom>
            <a:noFill/>
            <a:ln>
              <a:noFill/>
            </a:ln>
          </p:spPr>
        </p:pic>
        <p:sp>
          <p:nvSpPr>
            <p:cNvPr id="278" name="Google Shape;278;p21"/>
            <p:cNvSpPr/>
            <p:nvPr/>
          </p:nvSpPr>
          <p:spPr>
            <a:xfrm>
              <a:off x="6052450" y="1127925"/>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79" name="Google Shape;279;p21"/>
            <p:cNvSpPr/>
            <p:nvPr/>
          </p:nvSpPr>
          <p:spPr>
            <a:xfrm>
              <a:off x="4806425"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flipH="1">
              <a:off x="4492000" y="1146825"/>
              <a:ext cx="244200" cy="12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6592175"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282" name="Google Shape;282;p21"/>
            <p:cNvSpPr/>
            <p:nvPr/>
          </p:nvSpPr>
          <p:spPr>
            <a:xfrm>
              <a:off x="7232100" y="1127925"/>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a:t>
              </a:r>
              <a:endParaRPr sz="900"/>
            </a:p>
          </p:txBody>
        </p:sp>
      </p:grpSp>
      <p:sp>
        <p:nvSpPr>
          <p:cNvPr id="283" name="Google Shape;283;p21"/>
          <p:cNvSpPr/>
          <p:nvPr/>
        </p:nvSpPr>
        <p:spPr>
          <a:xfrm>
            <a:off x="2842277" y="18173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txBox="1"/>
          <p:nvPr/>
        </p:nvSpPr>
        <p:spPr>
          <a:xfrm>
            <a:off x="5587625" y="9893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285" name="Google Shape;285;p21"/>
          <p:cNvSpPr/>
          <p:nvPr/>
        </p:nvSpPr>
        <p:spPr>
          <a:xfrm>
            <a:off x="4421500" y="935100"/>
            <a:ext cx="456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View</a:t>
            </a:r>
            <a:endParaRPr sz="900"/>
          </a:p>
        </p:txBody>
      </p:sp>
      <p:sp>
        <p:nvSpPr>
          <p:cNvPr id="286" name="Google Shape;286;p21"/>
          <p:cNvSpPr txBox="1"/>
          <p:nvPr/>
        </p:nvSpPr>
        <p:spPr>
          <a:xfrm>
            <a:off x="248525" y="142700"/>
            <a:ext cx="16614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Calendar view of jobs in dashboard</a:t>
            </a:r>
            <a:endParaRPr/>
          </a:p>
        </p:txBody>
      </p:sp>
      <p:sp>
        <p:nvSpPr>
          <p:cNvPr id="287" name="Google Shape;287;p21"/>
          <p:cNvSpPr txBox="1"/>
          <p:nvPr/>
        </p:nvSpPr>
        <p:spPr>
          <a:xfrm>
            <a:off x="47475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88" name="Google Shape;288;p21"/>
          <p:cNvSpPr txBox="1"/>
          <p:nvPr/>
        </p:nvSpPr>
        <p:spPr>
          <a:xfrm>
            <a:off x="5272438"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43</a:t>
            </a:r>
            <a:endParaRPr/>
          </a:p>
        </p:txBody>
      </p:sp>
      <p:sp>
        <p:nvSpPr>
          <p:cNvPr id="289" name="Google Shape;289;p21"/>
          <p:cNvSpPr txBox="1"/>
          <p:nvPr/>
        </p:nvSpPr>
        <p:spPr>
          <a:xfrm>
            <a:off x="58437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290" name="Google Shape;290;p21"/>
          <p:cNvSpPr txBox="1"/>
          <p:nvPr/>
        </p:nvSpPr>
        <p:spPr>
          <a:xfrm>
            <a:off x="647610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291" name="Google Shape;291;p21"/>
          <p:cNvSpPr txBox="1"/>
          <p:nvPr/>
        </p:nvSpPr>
        <p:spPr>
          <a:xfrm>
            <a:off x="7041075"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292" name="Google Shape;292;p21"/>
          <p:cNvSpPr txBox="1"/>
          <p:nvPr/>
        </p:nvSpPr>
        <p:spPr>
          <a:xfrm>
            <a:off x="7606050" y="17258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293" name="Google Shape;293;p21"/>
          <p:cNvSpPr txBox="1"/>
          <p:nvPr/>
        </p:nvSpPr>
        <p:spPr>
          <a:xfrm>
            <a:off x="41151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294" name="Google Shape;294;p21"/>
          <p:cNvSpPr txBox="1"/>
          <p:nvPr/>
        </p:nvSpPr>
        <p:spPr>
          <a:xfrm>
            <a:off x="474750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295" name="Google Shape;295;p21"/>
          <p:cNvSpPr txBox="1"/>
          <p:nvPr/>
        </p:nvSpPr>
        <p:spPr>
          <a:xfrm>
            <a:off x="5272450"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96" name="Google Shape;296;p21"/>
          <p:cNvSpPr txBox="1"/>
          <p:nvPr/>
        </p:nvSpPr>
        <p:spPr>
          <a:xfrm>
            <a:off x="5843775" y="22288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297" name="Google Shape;297;p21"/>
          <p:cNvSpPr txBox="1"/>
          <p:nvPr/>
        </p:nvSpPr>
        <p:spPr>
          <a:xfrm>
            <a:off x="647610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298" name="Google Shape;298;p21"/>
          <p:cNvSpPr txBox="1"/>
          <p:nvPr/>
        </p:nvSpPr>
        <p:spPr>
          <a:xfrm>
            <a:off x="7041075"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33</a:t>
            </a:r>
            <a:endParaRPr/>
          </a:p>
        </p:txBody>
      </p:sp>
      <p:sp>
        <p:nvSpPr>
          <p:cNvPr id="299" name="Google Shape;299;p21"/>
          <p:cNvSpPr txBox="1"/>
          <p:nvPr/>
        </p:nvSpPr>
        <p:spPr>
          <a:xfrm>
            <a:off x="7606050" y="2264750"/>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300" name="Google Shape;300;p21"/>
          <p:cNvSpPr txBox="1"/>
          <p:nvPr/>
        </p:nvSpPr>
        <p:spPr>
          <a:xfrm>
            <a:off x="760605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301" name="Google Shape;301;p21"/>
          <p:cNvSpPr txBox="1"/>
          <p:nvPr/>
        </p:nvSpPr>
        <p:spPr>
          <a:xfrm>
            <a:off x="760605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302" name="Google Shape;302;p21"/>
          <p:cNvSpPr txBox="1"/>
          <p:nvPr/>
        </p:nvSpPr>
        <p:spPr>
          <a:xfrm>
            <a:off x="7606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303" name="Google Shape;303;p21"/>
          <p:cNvSpPr txBox="1"/>
          <p:nvPr/>
        </p:nvSpPr>
        <p:spPr>
          <a:xfrm>
            <a:off x="70410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304" name="Google Shape;304;p21"/>
          <p:cNvSpPr txBox="1"/>
          <p:nvPr/>
        </p:nvSpPr>
        <p:spPr>
          <a:xfrm>
            <a:off x="70410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98</a:t>
            </a:r>
            <a:endParaRPr/>
          </a:p>
        </p:txBody>
      </p:sp>
      <p:sp>
        <p:nvSpPr>
          <p:cNvPr id="305" name="Google Shape;305;p21"/>
          <p:cNvSpPr txBox="1"/>
          <p:nvPr/>
        </p:nvSpPr>
        <p:spPr>
          <a:xfrm>
            <a:off x="7041075"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32</a:t>
            </a:r>
            <a:endParaRPr/>
          </a:p>
        </p:txBody>
      </p:sp>
      <p:sp>
        <p:nvSpPr>
          <p:cNvPr id="306" name="Google Shape;306;p21"/>
          <p:cNvSpPr txBox="1"/>
          <p:nvPr/>
        </p:nvSpPr>
        <p:spPr>
          <a:xfrm>
            <a:off x="6476100"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307" name="Google Shape;307;p21"/>
          <p:cNvSpPr txBox="1"/>
          <p:nvPr/>
        </p:nvSpPr>
        <p:spPr>
          <a:xfrm>
            <a:off x="6476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308" name="Google Shape;308;p21"/>
          <p:cNvSpPr txBox="1"/>
          <p:nvPr/>
        </p:nvSpPr>
        <p:spPr>
          <a:xfrm>
            <a:off x="6476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309" name="Google Shape;309;p21"/>
          <p:cNvSpPr txBox="1"/>
          <p:nvPr/>
        </p:nvSpPr>
        <p:spPr>
          <a:xfrm>
            <a:off x="584377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310" name="Google Shape;310;p21"/>
          <p:cNvSpPr txBox="1"/>
          <p:nvPr/>
        </p:nvSpPr>
        <p:spPr>
          <a:xfrm>
            <a:off x="5272438"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311" name="Google Shape;311;p21"/>
          <p:cNvSpPr txBox="1"/>
          <p:nvPr/>
        </p:nvSpPr>
        <p:spPr>
          <a:xfrm>
            <a:off x="4701125" y="28036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312" name="Google Shape;312;p21"/>
          <p:cNvSpPr txBox="1"/>
          <p:nvPr/>
        </p:nvSpPr>
        <p:spPr>
          <a:xfrm>
            <a:off x="4129800" y="27472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313" name="Google Shape;313;p21"/>
          <p:cNvSpPr txBox="1"/>
          <p:nvPr/>
        </p:nvSpPr>
        <p:spPr>
          <a:xfrm>
            <a:off x="41151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99</a:t>
            </a:r>
            <a:endParaRPr/>
          </a:p>
        </p:txBody>
      </p:sp>
      <p:sp>
        <p:nvSpPr>
          <p:cNvPr id="314" name="Google Shape;314;p21"/>
          <p:cNvSpPr txBox="1"/>
          <p:nvPr/>
        </p:nvSpPr>
        <p:spPr>
          <a:xfrm>
            <a:off x="41151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315" name="Google Shape;315;p21"/>
          <p:cNvSpPr txBox="1"/>
          <p:nvPr/>
        </p:nvSpPr>
        <p:spPr>
          <a:xfrm>
            <a:off x="5843775"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76</a:t>
            </a:r>
            <a:endParaRPr/>
          </a:p>
        </p:txBody>
      </p:sp>
      <p:sp>
        <p:nvSpPr>
          <p:cNvPr id="316" name="Google Shape;316;p21"/>
          <p:cNvSpPr txBox="1"/>
          <p:nvPr/>
        </p:nvSpPr>
        <p:spPr>
          <a:xfrm>
            <a:off x="5860575"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317" name="Google Shape;317;p21"/>
          <p:cNvSpPr txBox="1"/>
          <p:nvPr/>
        </p:nvSpPr>
        <p:spPr>
          <a:xfrm>
            <a:off x="4747500"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54</a:t>
            </a:r>
            <a:endParaRPr/>
          </a:p>
        </p:txBody>
      </p:sp>
      <p:sp>
        <p:nvSpPr>
          <p:cNvPr id="318" name="Google Shape;318;p21"/>
          <p:cNvSpPr txBox="1"/>
          <p:nvPr/>
        </p:nvSpPr>
        <p:spPr>
          <a:xfrm>
            <a:off x="5272438" y="33121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48</a:t>
            </a:r>
            <a:endParaRPr/>
          </a:p>
        </p:txBody>
      </p:sp>
      <p:sp>
        <p:nvSpPr>
          <p:cNvPr id="319" name="Google Shape;319;p21"/>
          <p:cNvSpPr txBox="1"/>
          <p:nvPr/>
        </p:nvSpPr>
        <p:spPr>
          <a:xfrm>
            <a:off x="5245050" y="376857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320" name="Google Shape;320;p21"/>
          <p:cNvSpPr txBox="1"/>
          <p:nvPr/>
        </p:nvSpPr>
        <p:spPr>
          <a:xfrm>
            <a:off x="4747500" y="3820725"/>
            <a:ext cx="456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321" name="Google Shape;321;p21"/>
          <p:cNvSpPr/>
          <p:nvPr/>
        </p:nvSpPr>
        <p:spPr>
          <a:xfrm>
            <a:off x="4498875" y="1037925"/>
            <a:ext cx="1801800" cy="10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Calendar</a:t>
            </a:r>
            <a:endParaRPr sz="900"/>
          </a:p>
          <a:p>
            <a:pPr indent="0" lvl="0" marL="0" rtl="0" algn="l">
              <a:spcBef>
                <a:spcPts val="0"/>
              </a:spcBef>
              <a:spcAft>
                <a:spcPts val="0"/>
              </a:spcAft>
              <a:buNone/>
            </a:pPr>
            <a:r>
              <a:rPr lang="en" sz="900"/>
              <a:t>List</a:t>
            </a:r>
            <a:endParaRPr sz="900"/>
          </a:p>
          <a:p>
            <a:pPr indent="0" lvl="0" marL="0" rtl="0" algn="l">
              <a:spcBef>
                <a:spcPts val="0"/>
              </a:spcBef>
              <a:spcAft>
                <a:spcPts val="0"/>
              </a:spcAft>
              <a:buNone/>
            </a:pPr>
            <a:r>
              <a:rPr lang="en" sz="900"/>
              <a:t>Map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Month</a:t>
            </a:r>
            <a:endParaRPr sz="900"/>
          </a:p>
          <a:p>
            <a:pPr indent="0" lvl="0" marL="0" rtl="0" algn="l">
              <a:spcBef>
                <a:spcPts val="0"/>
              </a:spcBef>
              <a:spcAft>
                <a:spcPts val="0"/>
              </a:spcAft>
              <a:buNone/>
            </a:pPr>
            <a:r>
              <a:rPr lang="en" sz="900"/>
              <a:t>Week</a:t>
            </a:r>
            <a:endParaRPr sz="900"/>
          </a:p>
        </p:txBody>
      </p:sp>
      <p:sp>
        <p:nvSpPr>
          <p:cNvPr id="322" name="Google Shape;322;p21"/>
          <p:cNvSpPr txBox="1"/>
          <p:nvPr/>
        </p:nvSpPr>
        <p:spPr>
          <a:xfrm>
            <a:off x="248525" y="764250"/>
            <a:ext cx="1847100" cy="3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shows what should happen when the view option is selected in the calendar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Upon selecting the first drop down menu, it will provide the options you can choose:</a:t>
            </a:r>
            <a:endParaRPr sz="900"/>
          </a:p>
          <a:p>
            <a:pPr indent="-285750" lvl="0" marL="457200" rtl="0" algn="l">
              <a:spcBef>
                <a:spcPts val="0"/>
              </a:spcBef>
              <a:spcAft>
                <a:spcPts val="0"/>
              </a:spcAft>
              <a:buSzPts val="900"/>
              <a:buChar char="●"/>
            </a:pPr>
            <a:r>
              <a:rPr lang="en" sz="900"/>
              <a:t>Calendar view (default)</a:t>
            </a:r>
            <a:endParaRPr sz="900"/>
          </a:p>
          <a:p>
            <a:pPr indent="-285750" lvl="0" marL="457200" rtl="0" algn="l">
              <a:spcBef>
                <a:spcPts val="0"/>
              </a:spcBef>
              <a:spcAft>
                <a:spcPts val="0"/>
              </a:spcAft>
              <a:buSzPts val="900"/>
              <a:buChar char="●"/>
            </a:pPr>
            <a:r>
              <a:rPr lang="en" sz="900"/>
              <a:t>List View</a:t>
            </a:r>
            <a:endParaRPr sz="900"/>
          </a:p>
          <a:p>
            <a:pPr indent="-285750" lvl="0" marL="457200" rtl="0" algn="l">
              <a:spcBef>
                <a:spcPts val="0"/>
              </a:spcBef>
              <a:spcAft>
                <a:spcPts val="0"/>
              </a:spcAft>
              <a:buSzPts val="900"/>
              <a:buChar char="●"/>
            </a:pPr>
            <a:r>
              <a:rPr lang="en" sz="900"/>
              <a:t>Map View</a:t>
            </a:r>
            <a:endParaRPr sz="900"/>
          </a:p>
          <a:p>
            <a:pPr indent="0" lvl="0" marL="0" rtl="0" algn="l">
              <a:spcBef>
                <a:spcPts val="0"/>
              </a:spcBef>
              <a:spcAft>
                <a:spcPts val="0"/>
              </a:spcAft>
              <a:buNone/>
            </a:pPr>
            <a:r>
              <a:rPr lang="en" sz="900"/>
              <a:t>Only one option may be selected. The map view may only be selected if the “city” filter is active.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 second drop down menu will provide the following options:</a:t>
            </a:r>
            <a:endParaRPr sz="900"/>
          </a:p>
          <a:p>
            <a:pPr indent="-285750" lvl="0" marL="457200" rtl="0" algn="l">
              <a:spcBef>
                <a:spcPts val="0"/>
              </a:spcBef>
              <a:spcAft>
                <a:spcPts val="0"/>
              </a:spcAft>
              <a:buSzPts val="900"/>
              <a:buChar char="●"/>
            </a:pPr>
            <a:r>
              <a:rPr lang="en" sz="900"/>
              <a:t>Month </a:t>
            </a:r>
            <a:endParaRPr sz="900"/>
          </a:p>
          <a:p>
            <a:pPr indent="0" lvl="0" marL="0" rtl="0" algn="l">
              <a:spcBef>
                <a:spcPts val="0"/>
              </a:spcBef>
              <a:spcAft>
                <a:spcPts val="0"/>
              </a:spcAft>
              <a:buNone/>
            </a:pPr>
            <a:r>
              <a:rPr lang="en" sz="900"/>
              <a:t>Only one option may be selected.</a:t>
            </a:r>
            <a:endParaRPr sz="900"/>
          </a:p>
        </p:txBody>
      </p:sp>
      <p:sp>
        <p:nvSpPr>
          <p:cNvPr id="323" name="Google Shape;323;p21"/>
          <p:cNvSpPr/>
          <p:nvPr/>
        </p:nvSpPr>
        <p:spPr>
          <a:xfrm>
            <a:off x="5556302" y="183707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Go</a:t>
            </a:r>
            <a:endParaRPr sz="9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pic>
        <p:nvPicPr>
          <p:cNvPr id="2327" name="Google Shape;2327;p10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28" name="Google Shape;2328;p10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102"/>
          <p:cNvGrpSpPr/>
          <p:nvPr/>
        </p:nvGrpSpPr>
        <p:grpSpPr>
          <a:xfrm>
            <a:off x="3596550" y="4284550"/>
            <a:ext cx="1950900" cy="360000"/>
            <a:chOff x="3596550" y="4284550"/>
            <a:chExt cx="1950900" cy="360000"/>
          </a:xfrm>
        </p:grpSpPr>
        <p:sp>
          <p:nvSpPr>
            <p:cNvPr id="2330" name="Google Shape;2330;p10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1" name="Google Shape;2331;p10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32" name="Google Shape;2332;p10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33" name="Google Shape;2333;p10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334" name="Google Shape;2334;p102"/>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335" name="Google Shape;2335;p10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336" name="Google Shape;2336;p102"/>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FAQ section</a:t>
            </a:r>
            <a:endParaRPr/>
          </a:p>
        </p:txBody>
      </p:sp>
      <p:sp>
        <p:nvSpPr>
          <p:cNvPr id="2337" name="Google Shape;2337;p102"/>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can click FAQ’s at anytime. This will open webpage within app to our FAQ page from out marketing site.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If customer clicks this link it is added to activity log</a:t>
            </a:r>
            <a:endParaRPr sz="900"/>
          </a:p>
          <a:p>
            <a:pPr indent="-285750" lvl="0" marL="457200" rtl="0" algn="l">
              <a:spcBef>
                <a:spcPts val="0"/>
              </a:spcBef>
              <a:spcAft>
                <a:spcPts val="0"/>
              </a:spcAft>
              <a:buSzPts val="900"/>
              <a:buChar char="●"/>
            </a:pPr>
            <a:r>
              <a:rPr lang="en" sz="900"/>
              <a:t>Notification is sent to admin via dashboard</a:t>
            </a:r>
            <a:endParaRPr sz="900"/>
          </a:p>
        </p:txBody>
      </p:sp>
      <p:pic>
        <p:nvPicPr>
          <p:cNvPr id="2338" name="Google Shape;2338;p102"/>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339" name="Google Shape;2339;p102"/>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340" name="Google Shape;2340;p102"/>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341" name="Google Shape;2341;p102"/>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342" name="Google Shape;2342;p102"/>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343" name="Google Shape;2343;p102"/>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344" name="Google Shape;2344;p102"/>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345" name="Google Shape;2345;p102"/>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346" name="Google Shape;2346;p102"/>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347" name="Google Shape;2347;p102"/>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348" name="Google Shape;2348;p102"/>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349" name="Google Shape;2349;p102"/>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350" name="Google Shape;2350;p10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351" name="Google Shape;2351;p102"/>
          <p:cNvSpPr/>
          <p:nvPr/>
        </p:nvSpPr>
        <p:spPr>
          <a:xfrm>
            <a:off x="3560225" y="1746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Support</a:t>
            </a:r>
            <a:endParaRPr sz="4800"/>
          </a:p>
        </p:txBody>
      </p:sp>
      <p:sp>
        <p:nvSpPr>
          <p:cNvPr id="2357" name="Google Shape;2357;p10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pic>
        <p:nvPicPr>
          <p:cNvPr id="2362" name="Google Shape;2362;p10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63" name="Google Shape;2363;p10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104"/>
          <p:cNvGrpSpPr/>
          <p:nvPr/>
        </p:nvGrpSpPr>
        <p:grpSpPr>
          <a:xfrm>
            <a:off x="3596550" y="4284550"/>
            <a:ext cx="1950900" cy="360000"/>
            <a:chOff x="3596550" y="4284550"/>
            <a:chExt cx="1950900" cy="360000"/>
          </a:xfrm>
        </p:grpSpPr>
        <p:sp>
          <p:nvSpPr>
            <p:cNvPr id="2365" name="Google Shape;2365;p10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6" name="Google Shape;2366;p10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67" name="Google Shape;2367;p10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68" name="Google Shape;2368;p10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369" name="Google Shape;2369;p10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370" name="Google Shape;2370;p10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371" name="Google Shape;2371;p104"/>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Support</a:t>
            </a:r>
            <a:endParaRPr/>
          </a:p>
        </p:txBody>
      </p:sp>
      <p:sp>
        <p:nvSpPr>
          <p:cNvPr id="2372" name="Google Shape;2372;p104"/>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We will use a third party application for customers to communicate with our customer support team (zen desk). If customer support team is unavailable customer can choose to submit message via a “contact us” type form or send a message in the chat and it will be responded to as soon as support is back online</a:t>
            </a:r>
            <a:endParaRPr sz="900"/>
          </a:p>
        </p:txBody>
      </p:sp>
      <p:pic>
        <p:nvPicPr>
          <p:cNvPr id="2373" name="Google Shape;2373;p104"/>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374" name="Google Shape;2374;p104"/>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375" name="Google Shape;2375;p104"/>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376" name="Google Shape;2376;p104"/>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377" name="Google Shape;2377;p104"/>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378" name="Google Shape;2378;p104"/>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379" name="Google Shape;2379;p104"/>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380" name="Google Shape;2380;p104"/>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381" name="Google Shape;2381;p104"/>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382" name="Google Shape;2382;p104"/>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383" name="Google Shape;2383;p104"/>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384" name="Google Shape;2384;p104"/>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385" name="Google Shape;2385;p10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386" name="Google Shape;2386;p104"/>
          <p:cNvSpPr/>
          <p:nvPr/>
        </p:nvSpPr>
        <p:spPr>
          <a:xfrm>
            <a:off x="2456175" y="292876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10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Damage Report</a:t>
            </a:r>
            <a:endParaRPr sz="4800"/>
          </a:p>
        </p:txBody>
      </p:sp>
      <p:sp>
        <p:nvSpPr>
          <p:cNvPr id="2392" name="Google Shape;2392;p10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pic>
        <p:nvPicPr>
          <p:cNvPr id="2397" name="Google Shape;2397;p10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98" name="Google Shape;2398;p1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106"/>
          <p:cNvGrpSpPr/>
          <p:nvPr/>
        </p:nvGrpSpPr>
        <p:grpSpPr>
          <a:xfrm>
            <a:off x="3596550" y="4284550"/>
            <a:ext cx="1950900" cy="360000"/>
            <a:chOff x="3596550" y="4284550"/>
            <a:chExt cx="1950900" cy="360000"/>
          </a:xfrm>
        </p:grpSpPr>
        <p:sp>
          <p:nvSpPr>
            <p:cNvPr id="2400" name="Google Shape;2400;p1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1" name="Google Shape;2401;p10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02" name="Google Shape;2402;p1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03" name="Google Shape;2403;p10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404" name="Google Shape;2404;p10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405" name="Google Shape;2405;p10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406" name="Google Shape;2406;p106"/>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a:t>
            </a:r>
            <a:endParaRPr/>
          </a:p>
        </p:txBody>
      </p:sp>
      <p:sp>
        <p:nvSpPr>
          <p:cNvPr id="2407" name="Google Shape;2407;p106"/>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We will use a third party application for customers to communicate with our customer support team (zen desk). If customer support team is unavailable customer can choose to submit message via a “contact us” type form or send a message in the chat and it will be responded to as soon as support is back online</a:t>
            </a:r>
            <a:endParaRPr sz="900"/>
          </a:p>
        </p:txBody>
      </p:sp>
      <p:pic>
        <p:nvPicPr>
          <p:cNvPr id="2408" name="Google Shape;2408;p106"/>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409" name="Google Shape;2409;p106"/>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410" name="Google Shape;2410;p106"/>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411" name="Google Shape;2411;p106"/>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412" name="Google Shape;2412;p106"/>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413" name="Google Shape;2413;p106"/>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414" name="Google Shape;2414;p106"/>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415" name="Google Shape;2415;p106"/>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416" name="Google Shape;2416;p106"/>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417" name="Google Shape;2417;p106"/>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418" name="Google Shape;2418;p106"/>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419" name="Google Shape;2419;p106"/>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420" name="Google Shape;2420;p10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421" name="Google Shape;2421;p106"/>
          <p:cNvSpPr/>
          <p:nvPr/>
        </p:nvSpPr>
        <p:spPr>
          <a:xfrm>
            <a:off x="3378050" y="296360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pic>
        <p:nvPicPr>
          <p:cNvPr id="2426" name="Google Shape;2426;p10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27" name="Google Shape;2427;p10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107"/>
          <p:cNvGrpSpPr/>
          <p:nvPr/>
        </p:nvGrpSpPr>
        <p:grpSpPr>
          <a:xfrm>
            <a:off x="3596550" y="4284550"/>
            <a:ext cx="1950900" cy="360000"/>
            <a:chOff x="3596550" y="4284550"/>
            <a:chExt cx="1950900" cy="360000"/>
          </a:xfrm>
        </p:grpSpPr>
        <p:sp>
          <p:nvSpPr>
            <p:cNvPr id="2429" name="Google Shape;2429;p10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0" name="Google Shape;2430;p10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31" name="Google Shape;2431;p10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32" name="Google Shape;2432;p10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433" name="Google Shape;2433;p10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434" name="Google Shape;2434;p10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435" name="Google Shape;2435;p107"/>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a:t>
            </a:r>
            <a:endParaRPr/>
          </a:p>
        </p:txBody>
      </p:sp>
      <p:sp>
        <p:nvSpPr>
          <p:cNvPr id="2436" name="Google Shape;2436;p107"/>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type in detail what happened and then click next to submit images</a:t>
            </a:r>
            <a:endParaRPr sz="900"/>
          </a:p>
        </p:txBody>
      </p:sp>
      <p:sp>
        <p:nvSpPr>
          <p:cNvPr id="2437" name="Google Shape;2437;p10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438" name="Google Shape;2438;p107"/>
          <p:cNvSpPr txBox="1"/>
          <p:nvPr/>
        </p:nvSpPr>
        <p:spPr>
          <a:xfrm>
            <a:off x="3596400" y="606825"/>
            <a:ext cx="1950900" cy="5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We’re sorry for the </a:t>
            </a:r>
            <a:r>
              <a:rPr lang="en" sz="1000"/>
              <a:t>inconvenience. Please submit a damage report and we will reach out within 24hrs.</a:t>
            </a:r>
            <a:r>
              <a:rPr lang="en" sz="1000"/>
              <a:t> </a:t>
            </a:r>
            <a:endParaRPr sz="1000"/>
          </a:p>
        </p:txBody>
      </p:sp>
      <p:sp>
        <p:nvSpPr>
          <p:cNvPr id="2439" name="Google Shape;2439;p107"/>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type what happened here</a:t>
            </a:r>
            <a:endParaRPr/>
          </a:p>
        </p:txBody>
      </p:sp>
      <p:sp>
        <p:nvSpPr>
          <p:cNvPr id="2440" name="Google Shape;2440;p107"/>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pic>
        <p:nvPicPr>
          <p:cNvPr id="2445" name="Google Shape;2445;p10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46" name="Google Shape;2446;p10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7" name="Google Shape;2447;p108"/>
          <p:cNvGrpSpPr/>
          <p:nvPr/>
        </p:nvGrpSpPr>
        <p:grpSpPr>
          <a:xfrm>
            <a:off x="3596550" y="4284550"/>
            <a:ext cx="1950900" cy="360000"/>
            <a:chOff x="3596550" y="4284550"/>
            <a:chExt cx="1950900" cy="360000"/>
          </a:xfrm>
        </p:grpSpPr>
        <p:sp>
          <p:nvSpPr>
            <p:cNvPr id="2448" name="Google Shape;2448;p10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9" name="Google Shape;2449;p10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50" name="Google Shape;2450;p10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51" name="Google Shape;2451;p10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452" name="Google Shape;2452;p10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453" name="Google Shape;2453;p10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454" name="Google Shape;2454;p108"/>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a:t>
            </a:r>
            <a:endParaRPr/>
          </a:p>
        </p:txBody>
      </p:sp>
      <p:sp>
        <p:nvSpPr>
          <p:cNvPr id="2455" name="Google Shape;2455;p108"/>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can upload as many images as necessary. Customer can then add comments to specific images in order to describe the damage present</a:t>
            </a:r>
            <a:endParaRPr sz="900"/>
          </a:p>
        </p:txBody>
      </p:sp>
      <p:sp>
        <p:nvSpPr>
          <p:cNvPr id="2456" name="Google Shape;2456;p10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457" name="Google Shape;2457;p108"/>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upload all relevant images</a:t>
            </a:r>
            <a:endParaRPr/>
          </a:p>
        </p:txBody>
      </p:sp>
      <p:sp>
        <p:nvSpPr>
          <p:cNvPr id="2458" name="Google Shape;2458;p108"/>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pic>
        <p:nvPicPr>
          <p:cNvPr id="2463" name="Google Shape;2463;p10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64" name="Google Shape;2464;p10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5" name="Google Shape;2465;p109"/>
          <p:cNvGrpSpPr/>
          <p:nvPr/>
        </p:nvGrpSpPr>
        <p:grpSpPr>
          <a:xfrm>
            <a:off x="3596550" y="4284550"/>
            <a:ext cx="1950900" cy="360000"/>
            <a:chOff x="3596550" y="4284550"/>
            <a:chExt cx="1950900" cy="360000"/>
          </a:xfrm>
        </p:grpSpPr>
        <p:sp>
          <p:nvSpPr>
            <p:cNvPr id="2466" name="Google Shape;2466;p10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7" name="Google Shape;2467;p10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68" name="Google Shape;2468;p10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69" name="Google Shape;2469;p10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470" name="Google Shape;2470;p10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471" name="Google Shape;2471;p10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472" name="Google Shape;2472;p109"/>
          <p:cNvSpPr txBox="1"/>
          <p:nvPr/>
        </p:nvSpPr>
        <p:spPr>
          <a:xfrm>
            <a:off x="248525" y="142700"/>
            <a:ext cx="159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a:t>
            </a:r>
            <a:endParaRPr/>
          </a:p>
        </p:txBody>
      </p:sp>
      <p:sp>
        <p:nvSpPr>
          <p:cNvPr id="2473" name="Google Shape;2473;p109"/>
          <p:cNvSpPr txBox="1"/>
          <p:nvPr/>
        </p:nvSpPr>
        <p:spPr>
          <a:xfrm>
            <a:off x="200975" y="1283175"/>
            <a:ext cx="1694700" cy="19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We will use a third party application for customers to communicate with our customer support team (zen desk). If customer support team is unavailable customer can choose to submit message via a “contact us” type form or send a message in the chat and it will be responded to as soon as support is back online</a:t>
            </a:r>
            <a:endParaRPr sz="900"/>
          </a:p>
        </p:txBody>
      </p:sp>
      <p:sp>
        <p:nvSpPr>
          <p:cNvPr id="2474" name="Google Shape;2474;p109"/>
          <p:cNvSpPr txBox="1"/>
          <p:nvPr/>
        </p:nvSpPr>
        <p:spPr>
          <a:xfrm>
            <a:off x="3564074" y="39644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475" name="Google Shape;2475;p109"/>
          <p:cNvSpPr/>
          <p:nvPr/>
        </p:nvSpPr>
        <p:spPr>
          <a:xfrm>
            <a:off x="3596550" y="652250"/>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Text recapping what happened</a:t>
            </a:r>
            <a:endParaRPr/>
          </a:p>
        </p:txBody>
      </p:sp>
      <p:sp>
        <p:nvSpPr>
          <p:cNvPr id="2476" name="Google Shape;2476;p109"/>
          <p:cNvSpPr txBox="1"/>
          <p:nvPr/>
        </p:nvSpPr>
        <p:spPr>
          <a:xfrm>
            <a:off x="4786299" y="15278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Edit</a:t>
            </a:r>
            <a:endParaRPr sz="900"/>
          </a:p>
        </p:txBody>
      </p:sp>
      <p:sp>
        <p:nvSpPr>
          <p:cNvPr id="2477" name="Google Shape;2477;p109"/>
          <p:cNvSpPr/>
          <p:nvPr/>
        </p:nvSpPr>
        <p:spPr>
          <a:xfrm>
            <a:off x="4078950" y="2463848"/>
            <a:ext cx="986100" cy="9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9"/>
          <p:cNvSpPr/>
          <p:nvPr/>
        </p:nvSpPr>
        <p:spPr>
          <a:xfrm rot="-5400000">
            <a:off x="4911900" y="2726888"/>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09"/>
          <p:cNvSpPr/>
          <p:nvPr/>
        </p:nvSpPr>
        <p:spPr>
          <a:xfrm rot="5400000">
            <a:off x="3377697" y="2726894"/>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9"/>
          <p:cNvSpPr txBox="1"/>
          <p:nvPr/>
        </p:nvSpPr>
        <p:spPr>
          <a:xfrm>
            <a:off x="3930301" y="2187950"/>
            <a:ext cx="1283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Images to scroll</a:t>
            </a:r>
            <a:endParaRPr sz="900"/>
          </a:p>
        </p:txBody>
      </p:sp>
      <p:sp>
        <p:nvSpPr>
          <p:cNvPr id="2481" name="Google Shape;2481;p109"/>
          <p:cNvSpPr txBox="1"/>
          <p:nvPr/>
        </p:nvSpPr>
        <p:spPr>
          <a:xfrm>
            <a:off x="4643950" y="3303200"/>
            <a:ext cx="9861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Add more images</a:t>
            </a:r>
            <a:endParaRPr sz="600"/>
          </a:p>
        </p:txBody>
      </p:sp>
      <p:sp>
        <p:nvSpPr>
          <p:cNvPr id="2482" name="Google Shape;2482;p109"/>
          <p:cNvSpPr/>
          <p:nvPr/>
        </p:nvSpPr>
        <p:spPr>
          <a:xfrm>
            <a:off x="3988950" y="3707000"/>
            <a:ext cx="1166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11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t/>
            </a:r>
            <a:endParaRPr sz="4800"/>
          </a:p>
          <a:p>
            <a:pPr indent="0" lvl="0" marL="0" rtl="0" algn="ctr">
              <a:spcBef>
                <a:spcPts val="0"/>
              </a:spcBef>
              <a:spcAft>
                <a:spcPts val="0"/>
              </a:spcAft>
              <a:buNone/>
            </a:pPr>
            <a:r>
              <a:rPr b="1" lang="en" sz="4800" u="sng"/>
              <a:t>END</a:t>
            </a:r>
            <a:endParaRPr b="1" sz="4800" u="sng"/>
          </a:p>
          <a:p>
            <a:pPr indent="0" lvl="0" marL="0" rtl="0" algn="ctr">
              <a:spcBef>
                <a:spcPts val="0"/>
              </a:spcBef>
              <a:spcAft>
                <a:spcPts val="0"/>
              </a:spcAft>
              <a:buNone/>
            </a:pPr>
            <a:r>
              <a:rPr lang="en" sz="4800"/>
              <a:t>Navigating &amp; Updating Appointment</a:t>
            </a:r>
            <a:endParaRPr sz="4800"/>
          </a:p>
        </p:txBody>
      </p:sp>
      <p:sp>
        <p:nvSpPr>
          <p:cNvPr id="2488" name="Google Shape;2488;p1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92" name="Shape 249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